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0" r:id="rId3"/>
    <p:sldId id="292" r:id="rId4"/>
    <p:sldId id="291" r:id="rId5"/>
    <p:sldId id="269" r:id="rId6"/>
    <p:sldId id="263" r:id="rId7"/>
    <p:sldId id="261" r:id="rId8"/>
    <p:sldId id="264" r:id="rId9"/>
    <p:sldId id="277" r:id="rId10"/>
    <p:sldId id="278" r:id="rId11"/>
    <p:sldId id="265" r:id="rId12"/>
    <p:sldId id="266" r:id="rId13"/>
    <p:sldId id="279" r:id="rId14"/>
    <p:sldId id="280" r:id="rId15"/>
    <p:sldId id="284" r:id="rId16"/>
    <p:sldId id="285" r:id="rId17"/>
    <p:sldId id="286" r:id="rId18"/>
    <p:sldId id="270" r:id="rId19"/>
    <p:sldId id="271" r:id="rId20"/>
    <p:sldId id="288" r:id="rId21"/>
    <p:sldId id="289" r:id="rId22"/>
    <p:sldId id="290" r:id="rId23"/>
    <p:sldId id="276" r:id="rId24"/>
    <p:sldId id="28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B3B"/>
    <a:srgbClr val="00476B"/>
    <a:srgbClr val="000099"/>
    <a:srgbClr val="CD2E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8920" autoAdjust="0"/>
  </p:normalViewPr>
  <p:slideViewPr>
    <p:cSldViewPr>
      <p:cViewPr varScale="1">
        <p:scale>
          <a:sx n="68" d="100"/>
          <a:sy n="68" d="100"/>
        </p:scale>
        <p:origin x="-610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E68C01-9F03-4710-B13C-58EBBF13C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BF3F6-3DC1-40AE-9D2E-E1B8FF4D21B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3A9185-C4E0-4588-A01B-73A90C44D06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7772C-E9FD-435C-A11D-46C4D76E393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A93A1-DF4F-4DA9-AF67-C7D09F1AE00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719C8-5752-4198-8A2D-FA78623C22C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DELETE SLIDE?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F27FD-93A8-4074-B2A6-1C829E097E7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1DA39-88AD-43BB-AEEC-DFD7CDC901A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FC674-A09D-4315-82C4-0053B52B02F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A44B99-B5A6-4E59-8625-ECEE7D9384A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E9F3B-9FFD-458F-9B9B-DDBB68504FF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16DB7-82AB-4EAC-A4B7-D034F088558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9FF05-3A52-48A2-AEEB-49012D4E9C6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REMOVE SLIDE???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7A2BD-D925-407F-9B86-C3512EB9409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DE3FE-EB90-42F5-A8D6-F405467A3D23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843F2-8D4D-41A4-8CFD-11755EBE6E5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5F6E9-78E9-4B6B-898E-EEFBBCCCE9F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6F20A-B885-4D2E-8DBD-80317D1B1A5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AE241-F54F-4117-A461-A4AEBF8B7AA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E5EEA-AF59-476F-A88C-A5222FE049E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B79BE-06C4-45BE-A9E4-B75247543EC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2D0DC-1C7B-4348-80E6-75EAC5A6567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nd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94050"/>
            <a:ext cx="9144000" cy="1644650"/>
          </a:xfrm>
          <a:prstGeom prst="rect">
            <a:avLst/>
          </a:prstGeom>
          <a:solidFill>
            <a:srgbClr val="5B7687">
              <a:alpha val="8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5B7687"/>
                </a:solidFill>
              </a:rPr>
              <a:t>    </a:t>
            </a:r>
          </a:p>
        </p:txBody>
      </p:sp>
      <p:pic>
        <p:nvPicPr>
          <p:cNvPr id="5" name="Picture 3" descr="17135-Lincoln-Products-Logo-(RGB Large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525" y="1373188"/>
            <a:ext cx="512921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28650" y="5115878"/>
            <a:ext cx="7886700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urostile LT Std Ext Two"/>
                <a:ea typeface="Verdana" panose="020B0604030504040204" pitchFamily="34" charset="0"/>
                <a:cs typeface="Eurostile LT Std Ext Tw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3307813"/>
            <a:ext cx="8686799" cy="14035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lang="en-US" sz="4000" kern="1200" cap="all" baseline="0">
                <a:solidFill>
                  <a:schemeClr val="bg1"/>
                </a:solidFill>
                <a:latin typeface="Eurostile LT Std"/>
                <a:ea typeface="Verdana" panose="020B0604030504040204" pitchFamily="34" charset="0"/>
                <a:cs typeface="Eurostile LT Std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50950"/>
            <a:ext cx="9144000" cy="1644650"/>
          </a:xfrm>
          <a:prstGeom prst="rect">
            <a:avLst/>
          </a:prstGeom>
          <a:solidFill>
            <a:srgbClr val="5B7687">
              <a:alpha val="8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5B7687"/>
                </a:solidFill>
              </a:rPr>
              <a:t>    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42999" y="3172778"/>
            <a:ext cx="6858000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urostile LT Std Ext Two"/>
                <a:ea typeface="Verdana" panose="020B0604030504040204" pitchFamily="34" charset="0"/>
                <a:cs typeface="Eurostile LT Std Ext Tw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1" y="1364713"/>
            <a:ext cx="8686799" cy="14035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lang="en-US" sz="4000" kern="1200" cap="all" baseline="0">
                <a:solidFill>
                  <a:schemeClr val="bg1"/>
                </a:solidFill>
                <a:latin typeface="Eurostile LT Std"/>
                <a:ea typeface="Verdana" panose="020B0604030504040204" pitchFamily="34" charset="0"/>
                <a:cs typeface="Eurostile LT Std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54000" y="3670300"/>
            <a:ext cx="8648700" cy="2940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124CB-B4EC-4867-B5DB-97FB8DE7E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ABC2-1065-4D00-8E16-0D064961C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404ED-71B5-4FB6-AFC5-D322A9F9C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97FD-7E08-4769-B17C-918D2426A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7135-Lincoln-Products-Logo-(RGB Large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384175"/>
            <a:ext cx="216217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213" y="416052"/>
            <a:ext cx="6126988" cy="461665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5B7687"/>
                </a:solidFill>
                <a:latin typeface="Eurostile LT Std Bold"/>
                <a:ea typeface="Verdana" panose="020B0604030504040204" pitchFamily="34" charset="0"/>
                <a:cs typeface="Eurostile LT Std Bold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38912" y="1092200"/>
            <a:ext cx="8285988" cy="53784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900"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1pPr>
            <a:lvl2pPr marL="7429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2pPr>
            <a:lvl3pPr marL="12001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3pPr>
            <a:lvl4pPr marL="16573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426213" y="416052"/>
            <a:ext cx="6126988" cy="461665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5B7687"/>
                </a:solidFill>
                <a:latin typeface="Eurostile LT Std Bold"/>
                <a:ea typeface="Verdana" panose="020B0604030504040204" pitchFamily="34" charset="0"/>
                <a:cs typeface="Eurostile LT Std Bold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25449" y="1121728"/>
            <a:ext cx="8293102" cy="3077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Eurostile LT Std Ext Two"/>
                <a:ea typeface="Verdana" panose="020B0604030504040204" pitchFamily="34" charset="0"/>
                <a:cs typeface="Eurostile LT Std Ext Tw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1800" y="1498600"/>
            <a:ext cx="8286750" cy="50165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1pPr>
            <a:lvl2pPr marL="7429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2pPr>
            <a:lvl3pPr marL="12001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3pPr>
            <a:lvl4pPr marL="16573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BL3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7135-Lincoln-Products-Logo-(RGB Large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384175"/>
            <a:ext cx="216217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327650" y="1104900"/>
            <a:ext cx="3473829" cy="1765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1800" y="1092200"/>
            <a:ext cx="4832350" cy="54229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1pPr>
            <a:lvl2pPr marL="7429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2pPr>
            <a:lvl3pPr marL="12001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3pPr>
            <a:lvl4pPr marL="16573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426213" y="416052"/>
            <a:ext cx="6126988" cy="461665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5B7687"/>
                </a:solidFill>
                <a:latin typeface="Eurostile LT Std Bold"/>
                <a:ea typeface="Verdana" panose="020B0604030504040204" pitchFamily="34" charset="0"/>
                <a:cs typeface="Eurostile LT Std Bold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27650" y="2933700"/>
            <a:ext cx="3473829" cy="1765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27650" y="4749800"/>
            <a:ext cx="3473829" cy="1765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BL3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7135-Lincoln-Products-Logo-(RGB Large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384175"/>
            <a:ext cx="216217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335690" y="1095756"/>
            <a:ext cx="3419856" cy="263804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1800" y="1092200"/>
            <a:ext cx="4832350" cy="54229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1pPr>
            <a:lvl2pPr marL="7429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2pPr>
            <a:lvl3pPr marL="12001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3pPr>
            <a:lvl4pPr marL="16573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426213" y="416052"/>
            <a:ext cx="6126988" cy="461665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5B7687"/>
                </a:solidFill>
                <a:latin typeface="Eurostile LT Std Bold"/>
                <a:ea typeface="Verdana" panose="020B0604030504040204" pitchFamily="34" charset="0"/>
                <a:cs typeface="Eurostile LT Std Bold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35690" y="3822700"/>
            <a:ext cx="3419856" cy="269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TLblR1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7135-Lincoln-Products-Logo-(RGB Large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384175"/>
            <a:ext cx="216217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335690" y="1495806"/>
            <a:ext cx="3419856" cy="501294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1800" y="1498600"/>
            <a:ext cx="4832350" cy="50165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1pPr>
            <a:lvl2pPr marL="7429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2pPr>
            <a:lvl3pPr marL="12001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3pPr>
            <a:lvl4pPr marL="16573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426213" y="416052"/>
            <a:ext cx="6126988" cy="461665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5B7687"/>
                </a:solidFill>
                <a:latin typeface="Eurostile LT Std Bold"/>
                <a:ea typeface="Verdana" panose="020B0604030504040204" pitchFamily="34" charset="0"/>
                <a:cs typeface="Eurostile LT Std Bold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25449" y="1121728"/>
            <a:ext cx="8293102" cy="3077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Eurostile LT Std Ext Two"/>
                <a:ea typeface="Verdana" panose="020B0604030504040204" pitchFamily="34" charset="0"/>
                <a:cs typeface="Eurostile LT Std Ext Tw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ndR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7135-Lincoln-Products-Logo-(RGB Large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384175"/>
            <a:ext cx="216217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1800" y="1123950"/>
            <a:ext cx="4076700" cy="5391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1pPr>
            <a:lvl2pPr marL="7429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2pPr>
            <a:lvl3pPr marL="12001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3pPr>
            <a:lvl4pPr marL="16573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426213" y="416052"/>
            <a:ext cx="6126988" cy="461665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5B7687"/>
                </a:solidFill>
                <a:latin typeface="Eurostile LT Std Bold"/>
                <a:ea typeface="Verdana" panose="020B0604030504040204" pitchFamily="34" charset="0"/>
                <a:cs typeface="Eurostile LT Std Bold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629150" y="1123950"/>
            <a:ext cx="4076700" cy="5391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1pPr>
            <a:lvl2pPr marL="7429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2pPr>
            <a:lvl3pPr marL="12001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3pPr>
            <a:lvl4pPr marL="16573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426213" y="416052"/>
            <a:ext cx="6126988" cy="461665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5B7687"/>
                </a:solidFill>
                <a:latin typeface="Eurostile LT Std Bold"/>
                <a:ea typeface="Verdana" panose="020B0604030504040204" pitchFamily="34" charset="0"/>
                <a:cs typeface="Eurostile LT Std Bold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25449" y="1121728"/>
            <a:ext cx="8293102" cy="3077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Eurostile LT Std Ext Two"/>
                <a:ea typeface="Verdana" panose="020B0604030504040204" pitchFamily="34" charset="0"/>
                <a:cs typeface="Eurostile LT Std Ext Tw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1800" y="1524000"/>
            <a:ext cx="4076700" cy="49911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1pPr>
            <a:lvl2pPr marL="7429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2pPr>
            <a:lvl3pPr marL="12001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3pPr>
            <a:lvl4pPr marL="16573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629150" y="1524000"/>
            <a:ext cx="4076700" cy="49911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1pPr>
            <a:lvl2pPr marL="7429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2pPr>
            <a:lvl3pPr marL="12001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3pPr>
            <a:lvl4pPr marL="1657350" indent="-285750">
              <a:buFont typeface="Frutiger LT Std 55 Roman" panose="020B0602020204020204" pitchFamily="34" charset="0"/>
              <a:buChar char="–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solidFill>
                  <a:srgbClr val="404040"/>
                </a:solidFill>
                <a:latin typeface="Eurostile"/>
                <a:ea typeface="Verdana" panose="020B0604030504040204" pitchFamily="34" charset="0"/>
                <a:cs typeface="Eurostil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ITand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50950"/>
            <a:ext cx="9144000" cy="1644650"/>
          </a:xfrm>
          <a:prstGeom prst="rect">
            <a:avLst/>
          </a:prstGeom>
          <a:solidFill>
            <a:srgbClr val="5B7687">
              <a:alpha val="8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5B7687"/>
                </a:solidFill>
              </a:rPr>
              <a:t>    </a:t>
            </a:r>
          </a:p>
        </p:txBody>
      </p:sp>
      <p:pic>
        <p:nvPicPr>
          <p:cNvPr id="7" name="Picture 3" descr="17135-Lincoln-Products-Logo-(RGB Large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384175"/>
            <a:ext cx="216217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2999" y="3172778"/>
            <a:ext cx="6858000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urostile LT Std Ext Two"/>
                <a:ea typeface="Verdana" panose="020B0604030504040204" pitchFamily="34" charset="0"/>
                <a:cs typeface="Eurostile LT Std Ext Tw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28601" y="1364713"/>
            <a:ext cx="8686799" cy="14035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lang="en-US" sz="4000" kern="1200" cap="all" baseline="0">
                <a:solidFill>
                  <a:schemeClr val="bg1"/>
                </a:solidFill>
                <a:latin typeface="Eurostile LT Std"/>
                <a:ea typeface="Verdana" panose="020B0604030504040204" pitchFamily="34" charset="0"/>
                <a:cs typeface="Eurostile LT Std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54000" y="3670300"/>
            <a:ext cx="4267200" cy="2940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16450" y="3670300"/>
            <a:ext cx="4267200" cy="2940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17135-Lincoln-Products-Logo-(RGB Large)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96063" y="384175"/>
            <a:ext cx="216217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cap="all">
          <a:solidFill>
            <a:schemeClr val="tx2"/>
          </a:solidFill>
          <a:latin typeface="Eurostile"/>
          <a:ea typeface="Verdana" panose="020B0604030504040204" pitchFamily="34" charset="0"/>
          <a:cs typeface="Eurostile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Eurostile"/>
          <a:ea typeface="Verdana" pitchFamily="34" charset="0"/>
          <a:cs typeface="Eurostile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Eurostile"/>
          <a:ea typeface="Verdana" pitchFamily="34" charset="0"/>
          <a:cs typeface="Eurostile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Eurostile"/>
          <a:ea typeface="Verdana" pitchFamily="34" charset="0"/>
          <a:cs typeface="Eurostile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Eurostile"/>
          <a:ea typeface="Verdana" pitchFamily="34" charset="0"/>
          <a:cs typeface="Eurostile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Eurostile"/>
          <a:ea typeface="Verdana" pitchFamily="34" charset="0"/>
          <a:cs typeface="Eurostile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Eurostile"/>
          <a:ea typeface="Verdana" pitchFamily="34" charset="0"/>
          <a:cs typeface="Eurostile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Eurostile"/>
          <a:ea typeface="Verdana" pitchFamily="34" charset="0"/>
          <a:cs typeface="Eurostile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Eurostile"/>
          <a:ea typeface="Verdana" pitchFamily="34" charset="0"/>
          <a:cs typeface="Eurostile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59595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4"/>
          <p:cNvSpPr>
            <a:spLocks noChangeArrowheads="1"/>
          </p:cNvSpPr>
          <p:nvPr/>
        </p:nvSpPr>
        <p:spPr bwMode="auto">
          <a:xfrm>
            <a:off x="0" y="3657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</a:rPr>
              <a:t>PROFLO Pumps</a:t>
            </a:r>
          </a:p>
        </p:txBody>
      </p:sp>
      <p:sp>
        <p:nvSpPr>
          <p:cNvPr id="2053" name="AutoShape 6" descr="data:image/jpeg;base64,/9j/4AAQSkZJRgABAQAAAQABAAD/2wCEAAkGBhQSEBQTExMWFBUVFxUUGBgXFx8cHxUUFRoWFRwcGBgcHCYgHh8jHBYVHzAgJCcpLCwsFR49NTAqNSwrLCkBCQoKDgwOFw8PGjQkHhw1KTQ1LiwqLCkpNSwpKSwsLCwpLCksKSksKSksKSwpKSkpKSkpLCwpLCkpKSwpLCksKf/AABEIAEUAoAMBIgACEQEDEQH/xAAcAAABBQEBAQAAAAAAAAAAAAAAAwQFBgcCAQj/xABFEAACAQIDAwgFCgMGBwAAAAABAgMAEQQSIQUGMQcyQVFhcYGREyJSkqEUFjNCU3KiscHRYoKTFyNU0uPxFTRjc4Oy4f/EABgBAQEBAQEAAAAAAAAAAAAAAAABAgME/8QAIBEAAgICAgMBAQAAAAAAAAAAAAECEQMhEjEEE1FBYf/aAAwDAQACEQMRAD8A3GiiuJJQouTYUB3ReovEbZ9gX7T+1R82NduLHuGnwoCwS4hV4sB3mmr7WiH1r9wNVPFbXiR8ly8n2cYLv7q3t42pSLB4yXmwJCvXO9z/AE47+RYVaJZYW3gj6Ax8B+9JNvIPsz5imEW50jfS4t+6JFjHmQzfGnSbk4b6yvJ/3JXb4ZrU0LZzJvaF4oB3vb8xTZt/Ixx9H/WX9qlYd18KnNw0I/8AGpPmRTuPZkS8Iox3Io/Smhsr3z+i/wCn/VX9qUj38gPV4Oh/UVYfkqeyvkP2pOTZsTcYkPein9KaBHxb1wN9YjvH7VIYfacT82RT2X18jrTaTdvDNxw8Xgij4gU2k3Nwx4IU+67D9amhsm70XqCTduSP6HFSr2OBIPLQ/Gl4p8Un0kaSj2o2yn3G08moUl6K5V711QBRRRQCWInCKSf9zVT2jttnl9FGA0lrm/MhU8C/Tc9CjU9gp9vNjyiuyjMUX1V9qRrBR4syjxppsvZQgTJfMxJaRzxkkPOY+PAdAsOitJGWJ4jEJBGXlcngLkXLMeCoo4knQAUmmyZpkMuJZsNAAW9Ehs5QAkmWQc3Qc1fE072FgPTztin1WNmigU8Fy+q8n3ma6g9ATtptyq7X9BsyQA2aYiFf5tW/CGrSVukYk6Tb/CB2dytbOgXLDhpY17EUX7Sc1z3mnictuDJH91P35VNvxVlm5wh+VI2IdERb6vwubLwseAJPeKe8oOPwcmIX5GPUVbM9iA7E6WuBoB09N69Tww5UeP3z48rN12HvNBi4vSwSBlvlN9CrdTA8DUl8oX2h5180YrPDgxE11OIcTMh+zjGVCw6Llma3Uoqa3W3IhxGFeeaUQqtzcsoAQEgaFTckq/V9XpNcpYEld6OsfIb1WzfklB4EHuNemQDibV80bp4uSLFo8LlQh9I5Gg9CnrMXHCxUWsekipHa+8mI2riwjOyRMSFjF8scYuSSBzmsCe/so/Hd96KvJtdbN9Xa0JbKJYyerOL+V69x+PWGJ5XPqxqznuUXrDN/tyIsDBAw0eRmBUnN6qre5PC4JUaADXxpCDemVdjS4d3LCSXIhJuVjUI7jXouQOy5qLBaTTD8hxbUkX/+3HCfZT+6v+aj+3DB/ZT+6v8AmrKt1pcOk+bFXMdiOZn1JGtuGgva9aBgcZsSWRI0V8zkAXhUDp1JKaAcSeytzxRj+M5wyzku0aFu/vRFi4RMl0B+q9g1ug2vwPEVLqQRfjXzJtJVxOOZYuY0no4+HqxKcgOmlgoLV9F7Aw3o8NEvCyiw9lfqr4Cw8K5ZcahX9PRiyOd/wflrU2basQOUyxg9Wdb+V6w/fvfabHYowQuwhD+jRVNvStfLmYg6gngOFqV3m5P4cLs4Yi/rlkC319Jm6bc1QRdgLE2tcmqsNVyfZl5274ro3RXBF73rsVjfIntOX0ssJYmLKpAJ0V/WPq9VwpuOytjFc5w4So645842QO38Ne5tfmP3mJle34a6ZdT33HdxHwsalMZhM62vYjUHqNQyuQchFnUc32l6067a+GhsQKybH+wUCw5PZZ/xMXHwasn5btsZ8VFhwdIkzt9+Th+ED3jWp4TEcGUggjzA/bWqrtzksixeIkxBle8hDG7cDYCwGXQCwtXTFJRlbOOaMpR4xKlye8n0eMgMko6bg3bm6qBZXXpVjr1rV4wPJXhYmzAC/WFub9hkZ7eFWDdvYQwkCxA3t+QAA+A41KOtxSeWUm9lhhjFLWz5z39xKy7RlSIeqhEKW1zMpsSTxJLltakt7Nw0wmCjxGclmdVCk3zXvcgZRbm3Gp0Iq7Q8j8aTCVXYsGLgs9/WuSGIyC5ub8eIqwb2bkR42KKMllEJuoDWFsuXX1T0V29yXFLpHn9DfJvtmK7Px7DZ2KUrcExRoQAMpYlmLWtm0ygZr2zC1S3JHs8SY0sbeoBp2XzHT+QDxrRti8msMMMsDj0kUo1Ba5B9U3BCrbmr7oqBl5FFDExzuo4c6xsegkLVeWLTX0iwzTi/hVOVbbwxWPyRnOkIES5dc0jG7W6zey6ezVd26nozHB9ilmt9q5Lv5Ehf5a2LYHJRDAwYm5HTclh91rAJ3qubXQim20+RyGWaSQOwzsTbNwv0ABNABYAdQFWOaMaXwk8E5W/1kLyd7gw4nC+kmQEk5rkX0a9hrwAUA/z1I737m4XAYKXERgLIFyIQoBzSepx7iav2wtkDDQLELadXkOOvAAeFMd8d1Fx8KxMzKFcPYNYEgEa+qeuuHtblbej0+pKFJbMT5OsIj41TIyqqi12YDVjlNrn2c3mK2febeSJcFiGimjaRYpCoVwTfKRcAHovfwqqHkRh9tvf/ANOn+xOSaHDy5+cCpRgWvdG4qLKvHQceFbyShJ3ZyxwnCPGjLuT/AGeJsfGh7SO/m/kSfAVauWjeBXkiwkZBWK8j24ByMqr4Lf3qmcZyKx+kzQyugvcDNqvc2Un4042TyQRRsGdgxBvdjn16wpAW/wB4NatvLByUvhmOKai4fTnkh2EYYWlcWZtdegvawPcgU9npDWkCq3tvZCmKKCN8mpOW5u99SSbEk31JIN7np1E7s+ApEqlsxAsT/vrbo8K803ydnrhHiuPwXIpDF4FJFyuL2Nwb2IPWCNQacUVg2RU+yDzo3yv03F1f74Ftf4hY99Mm2gYj/eqYjwzcUPc/AdzWNWKuWW4tQDCHaegvqOsdNOo8UrcCKj5t24ibx5oWPTGbA96cw+VMpdk4lea0cw/iBjbzXMvwFCFjFFVf5diI+dDMv3bSD8JJ/CK8G+AXnMB2OrIfiBVoWWmi1V+He9D0o33ZBTld5EtzW8LH9alCyXoqL+cUfU/u/wD2uTvLF/H7tKBLWotUDNvnCvHMO8qPzamL8oUX1Vznsa//AKg1aFlstXlVH5z4uT6HCv3lCo96QqK9/wCE7Qm+lnWFT0Ldj8Aq/nSiWWHHbXihF5JFW3G518hrUD85psUcuCi9XgZ5bhB90fXPYPEinOA3Gw6ENIGnfjeU3APZGPUHiCasIUDgOGlNF2Rmx9iCK7M7SytzpG4nsUcFXsFSoooqFCiiigCiiigCiiigCuSt+NFFANZdkQvzoY270U/mKaNuphCf+Wh8EA/Kiilijn5n4T/Dp5H96Buhg/8ADRHvW/50UUslIXj3fwyc3DwjujUfpT1IwvAAdwtRRUstCgr2iigCiiiqAooooD//2Q=="/>
          <p:cNvSpPr>
            <a:spLocks noChangeAspect="1" noChangeArrowheads="1"/>
          </p:cNvSpPr>
          <p:nvPr/>
        </p:nvSpPr>
        <p:spPr bwMode="auto">
          <a:xfrm>
            <a:off x="0" y="-322263"/>
            <a:ext cx="1524000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8" descr="data:image/jpeg;base64,/9j/4AAQSkZJRgABAQAAAQABAAD/2wCEAAkGBhQSEBQTExMWFBUVFxUUGBgXFx8cHxUUFRoWFRwcGBgcHCYgHh8jHBYVHzAgJCcpLCwsFR49NTAqNSwrLCkBCQoKDgwOFw8PGjQkHhw1KTQ1LiwqLCkpNSwpKSwsLCwpLCksKSksKSksKSwpKSkpKSkpLCwpLCkpKSwpLCksKf/AABEIAEUAoAMBIgACEQEDEQH/xAAcAAABBQEBAQAAAAAAAAAAAAAAAwQFBgcCAQj/xABFEAACAQIDAwgFCgMGBwAAAAABAgMAEQQSIQUGMQcyQVFhcYGREyJSkqEUFjNCU3KiscHRYoKTFyNU0uPxFTRjc4Oy4f/EABgBAQEBAQEAAAAAAAAAAAAAAAABAgME/8QAIBEAAgICAgMBAQAAAAAAAAAAAAECEQMhEjEEE1FBYf/aAAwDAQACEQMRAD8A3GiiuJJQouTYUB3ReovEbZ9gX7T+1R82NduLHuGnwoCwS4hV4sB3mmr7WiH1r9wNVPFbXiR8ly8n2cYLv7q3t42pSLB4yXmwJCvXO9z/AE47+RYVaJZYW3gj6Ax8B+9JNvIPsz5imEW50jfS4t+6JFjHmQzfGnSbk4b6yvJ/3JXb4ZrU0LZzJvaF4oB3vb8xTZt/Ixx9H/WX9qlYd18KnNw0I/8AGpPmRTuPZkS8Iox3Io/Smhsr3z+i/wCn/VX9qUj38gPV4Oh/UVYfkqeyvkP2pOTZsTcYkPein9KaBHxb1wN9YjvH7VIYfacT82RT2X18jrTaTdvDNxw8Xgij4gU2k3Nwx4IU+67D9amhsm70XqCTduSP6HFSr2OBIPLQ/Gl4p8Un0kaSj2o2yn3G08moUl6K5V711QBRRRQCWInCKSf9zVT2jttnl9FGA0lrm/MhU8C/Tc9CjU9gp9vNjyiuyjMUX1V9qRrBR4syjxppsvZQgTJfMxJaRzxkkPOY+PAdAsOitJGWJ4jEJBGXlcngLkXLMeCoo4knQAUmmyZpkMuJZsNAAW9Ehs5QAkmWQc3Qc1fE072FgPTztin1WNmigU8Fy+q8n3ma6g9ATtptyq7X9BsyQA2aYiFf5tW/CGrSVukYk6Tb/CB2dytbOgXLDhpY17EUX7Sc1z3mnictuDJH91P35VNvxVlm5wh+VI2IdERb6vwubLwseAJPeKe8oOPwcmIX5GPUVbM9iA7E6WuBoB09N69Tww5UeP3z48rN12HvNBi4vSwSBlvlN9CrdTA8DUl8oX2h5180YrPDgxE11OIcTMh+zjGVCw6Llma3Uoqa3W3IhxGFeeaUQqtzcsoAQEgaFTckq/V9XpNcpYEld6OsfIb1WzfklB4EHuNemQDibV80bp4uSLFo8LlQh9I5Gg9CnrMXHCxUWsekipHa+8mI2riwjOyRMSFjF8scYuSSBzmsCe/so/Hd96KvJtdbN9Xa0JbKJYyerOL+V69x+PWGJ5XPqxqznuUXrDN/tyIsDBAw0eRmBUnN6qre5PC4JUaADXxpCDemVdjS4d3LCSXIhJuVjUI7jXouQOy5qLBaTTD8hxbUkX/+3HCfZT+6v+aj+3DB/ZT+6v8AmrKt1pcOk+bFXMdiOZn1JGtuGgva9aBgcZsSWRI0V8zkAXhUDp1JKaAcSeytzxRj+M5wyzku0aFu/vRFi4RMl0B+q9g1ug2vwPEVLqQRfjXzJtJVxOOZYuY0no4+HqxKcgOmlgoLV9F7Aw3o8NEvCyiw9lfqr4Cw8K5ZcahX9PRiyOd/wflrU2basQOUyxg9Wdb+V6w/fvfabHYowQuwhD+jRVNvStfLmYg6gngOFqV3m5P4cLs4Yi/rlkC319Jm6bc1QRdgLE2tcmqsNVyfZl5274ro3RXBF73rsVjfIntOX0ssJYmLKpAJ0V/WPq9VwpuOytjFc5w4So645842QO38Ne5tfmP3mJle34a6ZdT33HdxHwsalMZhM62vYjUHqNQyuQchFnUc32l6067a+GhsQKybH+wUCw5PZZ/xMXHwasn5btsZ8VFhwdIkzt9+Th+ED3jWp4TEcGUggjzA/bWqrtzksixeIkxBle8hDG7cDYCwGXQCwtXTFJRlbOOaMpR4xKlye8n0eMgMko6bg3bm6qBZXXpVjr1rV4wPJXhYmzAC/WFub9hkZ7eFWDdvYQwkCxA3t+QAA+A41KOtxSeWUm9lhhjFLWz5z39xKy7RlSIeqhEKW1zMpsSTxJLltakt7Nw0wmCjxGclmdVCk3zXvcgZRbm3Gp0Iq7Q8j8aTCVXYsGLgs9/WuSGIyC5ub8eIqwb2bkR42KKMllEJuoDWFsuXX1T0V29yXFLpHn9DfJvtmK7Px7DZ2KUrcExRoQAMpYlmLWtm0ygZr2zC1S3JHs8SY0sbeoBp2XzHT+QDxrRti8msMMMsDj0kUo1Ba5B9U3BCrbmr7oqBl5FFDExzuo4c6xsegkLVeWLTX0iwzTi/hVOVbbwxWPyRnOkIES5dc0jG7W6zey6ezVd26nozHB9ilmt9q5Lv5Ehf5a2LYHJRDAwYm5HTclh91rAJ3qubXQim20+RyGWaSQOwzsTbNwv0ABNABYAdQFWOaMaXwk8E5W/1kLyd7gw4nC+kmQEk5rkX0a9hrwAUA/z1I737m4XAYKXERgLIFyIQoBzSepx7iav2wtkDDQLELadXkOOvAAeFMd8d1Fx8KxMzKFcPYNYEgEa+qeuuHtblbej0+pKFJbMT5OsIj41TIyqqi12YDVjlNrn2c3mK2febeSJcFiGimjaRYpCoVwTfKRcAHovfwqqHkRh9tvf/ANOn+xOSaHDy5+cCpRgWvdG4qLKvHQceFbyShJ3ZyxwnCPGjLuT/AGeJsfGh7SO/m/kSfAVauWjeBXkiwkZBWK8j24ByMqr4Lf3qmcZyKx+kzQyugvcDNqvc2Un4042TyQRRsGdgxBvdjn16wpAW/wB4NatvLByUvhmOKai4fTnkh2EYYWlcWZtdegvawPcgU9npDWkCq3tvZCmKKCN8mpOW5u99SSbEk31JIN7np1E7s+ApEqlsxAsT/vrbo8K803ydnrhHiuPwXIpDF4FJFyuL2Nwb2IPWCNQacUVg2RU+yDzo3yv03F1f74Ftf4hY99Mm2gYj/eqYjwzcUPc/AdzWNWKuWW4tQDCHaegvqOsdNOo8UrcCKj5t24ibx5oWPTGbA96cw+VMpdk4lea0cw/iBjbzXMvwFCFjFFVf5diI+dDMv3bSD8JJ/CK8G+AXnMB2OrIfiBVoWWmi1V+He9D0o33ZBTld5EtzW8LH9alCyXoqL+cUfU/u/wD2uTvLF/H7tKBLWotUDNvnCvHMO8qPzamL8oUX1Vznsa//AKg1aFlstXlVH5z4uT6HCv3lCo96QqK9/wCE7Qm+lnWFT0Ldj8Aq/nSiWWHHbXihF5JFW3G518hrUD85psUcuCi9XgZ5bhB90fXPYPEinOA3Gw6ENIGnfjeU3APZGPUHiCasIUDgOGlNF2Rmx9iCK7M7SytzpG4nsUcFXsFSoooqFCiiigCiiigCiiigCuSt+NFFANZdkQvzoY270U/mKaNuphCf+Wh8EA/Kiilijn5n4T/Dp5H96Buhg/8ADRHvW/50UUslIXj3fwyc3DwjujUfpT1IwvAAdwtRRUstCgr2iigCiiiqAooooD//2Q=="/>
          <p:cNvSpPr>
            <a:spLocks noChangeAspect="1" noChangeArrowheads="1"/>
          </p:cNvSpPr>
          <p:nvPr/>
        </p:nvSpPr>
        <p:spPr bwMode="auto">
          <a:xfrm>
            <a:off x="0" y="-322263"/>
            <a:ext cx="1524000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AutoShape 10" descr="data:image/jpeg;base64,/9j/4AAQSkZJRgABAQAAAQABAAD/2wCEAAkGBhQSEBQTExMWFBUVFxUUGBgXFx8cHxUUFRoWFRwcGBgcHCYgHh8jHBYVHzAgJCcpLCwsFR49NTAqNSwrLCkBCQoKDgwOFw8PGjQkHhw1KTQ1LiwqLCkpNSwpKSwsLCwpLCksKSksKSksKSwpKSkpKSkpLCwpLCkpKSwpLCksKf/AABEIAEUAoAMBIgACEQEDEQH/xAAcAAABBQEBAQAAAAAAAAAAAAAAAwQFBgcCAQj/xABFEAACAQIDAwgFCgMGBwAAAAABAgMAEQQSIQUGMQcyQVFhcYGREyJSkqEUFjNCU3KiscHRYoKTFyNU0uPxFTRjc4Oy4f/EABgBAQEBAQEAAAAAAAAAAAAAAAABAgME/8QAIBEAAgICAgMBAQAAAAAAAAAAAAECEQMhEjEEE1FBYf/aAAwDAQACEQMRAD8A3GiiuJJQouTYUB3ReovEbZ9gX7T+1R82NduLHuGnwoCwS4hV4sB3mmr7WiH1r9wNVPFbXiR8ly8n2cYLv7q3t42pSLB4yXmwJCvXO9z/AE47+RYVaJZYW3gj6Ax8B+9JNvIPsz5imEW50jfS4t+6JFjHmQzfGnSbk4b6yvJ/3JXb4ZrU0LZzJvaF4oB3vb8xTZt/Ixx9H/WX9qlYd18KnNw0I/8AGpPmRTuPZkS8Iox3Io/Smhsr3z+i/wCn/VX9qUj38gPV4Oh/UVYfkqeyvkP2pOTZsTcYkPein9KaBHxb1wN9YjvH7VIYfacT82RT2X18jrTaTdvDNxw8Xgij4gU2k3Nwx4IU+67D9amhsm70XqCTduSP6HFSr2OBIPLQ/Gl4p8Un0kaSj2o2yn3G08moUl6K5V711QBRRRQCWInCKSf9zVT2jttnl9FGA0lrm/MhU8C/Tc9CjU9gp9vNjyiuyjMUX1V9qRrBR4syjxppsvZQgTJfMxJaRzxkkPOY+PAdAsOitJGWJ4jEJBGXlcngLkXLMeCoo4knQAUmmyZpkMuJZsNAAW9Ehs5QAkmWQc3Qc1fE072FgPTztin1WNmigU8Fy+q8n3ma6g9ATtptyq7X9BsyQA2aYiFf5tW/CGrSVukYk6Tb/CB2dytbOgXLDhpY17EUX7Sc1z3mnictuDJH91P35VNvxVlm5wh+VI2IdERb6vwubLwseAJPeKe8oOPwcmIX5GPUVbM9iA7E6WuBoB09N69Tww5UeP3z48rN12HvNBi4vSwSBlvlN9CrdTA8DUl8oX2h5180YrPDgxE11OIcTMh+zjGVCw6Llma3Uoqa3W3IhxGFeeaUQqtzcsoAQEgaFTckq/V9XpNcpYEld6OsfIb1WzfklB4EHuNemQDibV80bp4uSLFo8LlQh9I5Gg9CnrMXHCxUWsekipHa+8mI2riwjOyRMSFjF8scYuSSBzmsCe/so/Hd96KvJtdbN9Xa0JbKJYyerOL+V69x+PWGJ5XPqxqznuUXrDN/tyIsDBAw0eRmBUnN6qre5PC4JUaADXxpCDemVdjS4d3LCSXIhJuVjUI7jXouQOy5qLBaTTD8hxbUkX/+3HCfZT+6v+aj+3DB/ZT+6v8AmrKt1pcOk+bFXMdiOZn1JGtuGgva9aBgcZsSWRI0V8zkAXhUDp1JKaAcSeytzxRj+M5wyzku0aFu/vRFi4RMl0B+q9g1ug2vwPEVLqQRfjXzJtJVxOOZYuY0no4+HqxKcgOmlgoLV9F7Aw3o8NEvCyiw9lfqr4Cw8K5ZcahX9PRiyOd/wflrU2basQOUyxg9Wdb+V6w/fvfabHYowQuwhD+jRVNvStfLmYg6gngOFqV3m5P4cLs4Yi/rlkC319Jm6bc1QRdgLE2tcmqsNVyfZl5274ro3RXBF73rsVjfIntOX0ssJYmLKpAJ0V/WPq9VwpuOytjFc5w4So645842QO38Ne5tfmP3mJle34a6ZdT33HdxHwsalMZhM62vYjUHqNQyuQchFnUc32l6067a+GhsQKybH+wUCw5PZZ/xMXHwasn5btsZ8VFhwdIkzt9+Th+ED3jWp4TEcGUggjzA/bWqrtzksixeIkxBle8hDG7cDYCwGXQCwtXTFJRlbOOaMpR4xKlye8n0eMgMko6bg3bm6qBZXXpVjr1rV4wPJXhYmzAC/WFub9hkZ7eFWDdvYQwkCxA3t+QAA+A41KOtxSeWUm9lhhjFLWz5z39xKy7RlSIeqhEKW1zMpsSTxJLltakt7Nw0wmCjxGclmdVCk3zXvcgZRbm3Gp0Iq7Q8j8aTCVXYsGLgs9/WuSGIyC5ub8eIqwb2bkR42KKMllEJuoDWFsuXX1T0V29yXFLpHn9DfJvtmK7Px7DZ2KUrcExRoQAMpYlmLWtm0ygZr2zC1S3JHs8SY0sbeoBp2XzHT+QDxrRti8msMMMsDj0kUo1Ba5B9U3BCrbmr7oqBl5FFDExzuo4c6xsegkLVeWLTX0iwzTi/hVOVbbwxWPyRnOkIES5dc0jG7W6zey6ezVd26nozHB9ilmt9q5Lv5Ehf5a2LYHJRDAwYm5HTclh91rAJ3qubXQim20+RyGWaSQOwzsTbNwv0ABNABYAdQFWOaMaXwk8E5W/1kLyd7gw4nC+kmQEk5rkX0a9hrwAUA/z1I737m4XAYKXERgLIFyIQoBzSepx7iav2wtkDDQLELadXkOOvAAeFMd8d1Fx8KxMzKFcPYNYEgEa+qeuuHtblbej0+pKFJbMT5OsIj41TIyqqi12YDVjlNrn2c3mK2febeSJcFiGimjaRYpCoVwTfKRcAHovfwqqHkRh9tvf/ANOn+xOSaHDy5+cCpRgWvdG4qLKvHQceFbyShJ3ZyxwnCPGjLuT/AGeJsfGh7SO/m/kSfAVauWjeBXkiwkZBWK8j24ByMqr4Lf3qmcZyKx+kzQyugvcDNqvc2Un4042TyQRRsGdgxBvdjn16wpAW/wB4NatvLByUvhmOKai4fTnkh2EYYWlcWZtdegvawPcgU9npDWkCq3tvZCmKKCN8mpOW5u99SSbEk31JIN7np1E7s+ApEqlsxAsT/vrbo8K803ydnrhHiuPwXIpDF4FJFyuL2Nwb2IPWCNQacUVg2RU+yDzo3yv03F1f74Ftf4hY99Mm2gYj/eqYjwzcUPc/AdzWNWKuWW4tQDCHaegvqOsdNOo8UrcCKj5t24ibx5oWPTGbA96cw+VMpdk4lea0cw/iBjbzXMvwFCFjFFVf5diI+dDMv3bSD8JJ/CK8G+AXnMB2OrIfiBVoWWmi1V+He9D0o33ZBTld5EtzW8LH9alCyXoqL+cUfU/u/wD2uTvLF/H7tKBLWotUDNvnCvHMO8qPzamL8oUX1Vznsa//AKg1aFlstXlVH5z4uT6HCv3lCo96QqK9/wCE7Qm+lnWFT0Ldj8Aq/nSiWWHHbXihF5JFW3G518hrUD85psUcuCi9XgZ5bhB90fXPYPEinOA3Gw6ENIGnfjeU3APZGPUHiCasIUDgOGlNF2Rmx9iCK7M7SytzpG4nsUcFXsFSoooqFCiiigCiiigCiiigCuSt+NFFANZdkQvzoY270U/mKaNuphCf+Wh8EA/Kiilijn5n4T/Dp5H96Buhg/8ADRHvW/50UUslIXj3fwyc3DwjujUfpT1IwvAAdwtRRUstCgr2iigCiiiqAooooD//2Q=="/>
          <p:cNvSpPr>
            <a:spLocks noChangeAspect="1" noChangeArrowheads="1"/>
          </p:cNvSpPr>
          <p:nvPr/>
        </p:nvSpPr>
        <p:spPr bwMode="auto">
          <a:xfrm>
            <a:off x="0" y="-322263"/>
            <a:ext cx="1524000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AutoShape 12" descr="data:image/jpeg;base64,/9j/4AAQSkZJRgABAQAAAQABAAD/2wCEAAkGBhQSEBQTExMWFBUVFxUUGBgXFx8cHxUUFRoWFRwcGBgcHCYgHh8jHBYVHzAgJCcpLCwsFR49NTAqNSwrLCkBCQoKDgwOFw8PGjQkHhw1KTQ1LiwqLCkpNSwpKSwsLCwpLCksKSksKSksKSwpKSkpKSkpLCwpLCkpKSwpLCksKf/AABEIAEUAoAMBIgACEQEDEQH/xAAcAAABBQEBAQAAAAAAAAAAAAAAAwQFBgcCAQj/xABFEAACAQIDAwgFCgMGBwAAAAABAgMAEQQSIQUGMQcyQVFhcYGREyJSkqEUFjNCU3KiscHRYoKTFyNU0uPxFTRjc4Oy4f/EABgBAQEBAQEAAAAAAAAAAAAAAAABAgME/8QAIBEAAgICAgMBAQAAAAAAAAAAAAECEQMhEjEEE1FBYf/aAAwDAQACEQMRAD8A3GiiuJJQouTYUB3ReovEbZ9gX7T+1R82NduLHuGnwoCwS4hV4sB3mmr7WiH1r9wNVPFbXiR8ly8n2cYLv7q3t42pSLB4yXmwJCvXO9z/AE47+RYVaJZYW3gj6Ax8B+9JNvIPsz5imEW50jfS4t+6JFjHmQzfGnSbk4b6yvJ/3JXb4ZrU0LZzJvaF4oB3vb8xTZt/Ixx9H/WX9qlYd18KnNw0I/8AGpPmRTuPZkS8Iox3Io/Smhsr3z+i/wCn/VX9qUj38gPV4Oh/UVYfkqeyvkP2pOTZsTcYkPein9KaBHxb1wN9YjvH7VIYfacT82RT2X18jrTaTdvDNxw8Xgij4gU2k3Nwx4IU+67D9amhsm70XqCTduSP6HFSr2OBIPLQ/Gl4p8Un0kaSj2o2yn3G08moUl6K5V711QBRRRQCWInCKSf9zVT2jttnl9FGA0lrm/MhU8C/Tc9CjU9gp9vNjyiuyjMUX1V9qRrBR4syjxppsvZQgTJfMxJaRzxkkPOY+PAdAsOitJGWJ4jEJBGXlcngLkXLMeCoo4knQAUmmyZpkMuJZsNAAW9Ehs5QAkmWQc3Qc1fE072FgPTztin1WNmigU8Fy+q8n3ma6g9ATtptyq7X9BsyQA2aYiFf5tW/CGrSVukYk6Tb/CB2dytbOgXLDhpY17EUX7Sc1z3mnictuDJH91P35VNvxVlm5wh+VI2IdERb6vwubLwseAJPeKe8oOPwcmIX5GPUVbM9iA7E6WuBoB09N69Tww5UeP3z48rN12HvNBi4vSwSBlvlN9CrdTA8DUl8oX2h5180YrPDgxE11OIcTMh+zjGVCw6Llma3Uoqa3W3IhxGFeeaUQqtzcsoAQEgaFTckq/V9XpNcpYEld6OsfIb1WzfklB4EHuNemQDibV80bp4uSLFo8LlQh9I5Gg9CnrMXHCxUWsekipHa+8mI2riwjOyRMSFjF8scYuSSBzmsCe/so/Hd96KvJtdbN9Xa0JbKJYyerOL+V69x+PWGJ5XPqxqznuUXrDN/tyIsDBAw0eRmBUnN6qre5PC4JUaADXxpCDemVdjS4d3LCSXIhJuVjUI7jXouQOy5qLBaTTD8hxbUkX/+3HCfZT+6v+aj+3DB/ZT+6v8AmrKt1pcOk+bFXMdiOZn1JGtuGgva9aBgcZsSWRI0V8zkAXhUDp1JKaAcSeytzxRj+M5wyzku0aFu/vRFi4RMl0B+q9g1ug2vwPEVLqQRfjXzJtJVxOOZYuY0no4+HqxKcgOmlgoLV9F7Aw3o8NEvCyiw9lfqr4Cw8K5ZcahX9PRiyOd/wflrU2basQOUyxg9Wdb+V6w/fvfabHYowQuwhD+jRVNvStfLmYg6gngOFqV3m5P4cLs4Yi/rlkC319Jm6bc1QRdgLE2tcmqsNVyfZl5274ro3RXBF73rsVjfIntOX0ssJYmLKpAJ0V/WPq9VwpuOytjFc5w4So645842QO38Ne5tfmP3mJle34a6ZdT33HdxHwsalMZhM62vYjUHqNQyuQchFnUc32l6067a+GhsQKybH+wUCw5PZZ/xMXHwasn5btsZ8VFhwdIkzt9+Th+ED3jWp4TEcGUggjzA/bWqrtzksixeIkxBle8hDG7cDYCwGXQCwtXTFJRlbOOaMpR4xKlye8n0eMgMko6bg3bm6qBZXXpVjr1rV4wPJXhYmzAC/WFub9hkZ7eFWDdvYQwkCxA3t+QAA+A41KOtxSeWUm9lhhjFLWz5z39xKy7RlSIeqhEKW1zMpsSTxJLltakt7Nw0wmCjxGclmdVCk3zXvcgZRbm3Gp0Iq7Q8j8aTCVXYsGLgs9/WuSGIyC5ub8eIqwb2bkR42KKMllEJuoDWFsuXX1T0V29yXFLpHn9DfJvtmK7Px7DZ2KUrcExRoQAMpYlmLWtm0ygZr2zC1S3JHs8SY0sbeoBp2XzHT+QDxrRti8msMMMsDj0kUo1Ba5B9U3BCrbmr7oqBl5FFDExzuo4c6xsegkLVeWLTX0iwzTi/hVOVbbwxWPyRnOkIES5dc0jG7W6zey6ezVd26nozHB9ilmt9q5Lv5Ehf5a2LYHJRDAwYm5HTclh91rAJ3qubXQim20+RyGWaSQOwzsTbNwv0ABNABYAdQFWOaMaXwk8E5W/1kLyd7gw4nC+kmQEk5rkX0a9hrwAUA/z1I737m4XAYKXERgLIFyIQoBzSepx7iav2wtkDDQLELadXkOOvAAeFMd8d1Fx8KxMzKFcPYNYEgEa+qeuuHtblbej0+pKFJbMT5OsIj41TIyqqi12YDVjlNrn2c3mK2febeSJcFiGimjaRYpCoVwTfKRcAHovfwqqHkRh9tvf/ANOn+xOSaHDy5+cCpRgWvdG4qLKvHQceFbyShJ3ZyxwnCPGjLuT/AGeJsfGh7SO/m/kSfAVauWjeBXkiwkZBWK8j24ByMqr4Lf3qmcZyKx+kzQyugvcDNqvc2Un4042TyQRRsGdgxBvdjn16wpAW/wB4NatvLByUvhmOKai4fTnkh2EYYWlcWZtdegvawPcgU9npDWkCq3tvZCmKKCN8mpOW5u99SSbEk31JIN7np1E7s+ApEqlsxAsT/vrbo8K803ydnrhHiuPwXIpDF4FJFyuL2Nwb2IPWCNQacUVg2RU+yDzo3yv03F1f74Ftf4hY99Mm2gYj/eqYjwzcUPc/AdzWNWKuWW4tQDCHaegvqOsdNOo8UrcCKj5t24ibx5oWPTGbA96cw+VMpdk4lea0cw/iBjbzXMvwFCFjFFVf5diI+dDMv3bSD8JJ/CK8G+AXnMB2OrIfiBVoWWmi1V+He9D0o33ZBTld5EtzW8LH9alCyXoqL+cUfU/u/wD2uTvLF/H7tKBLWotUDNvnCvHMO8qPzamL8oUX1Vznsa//AKg1aFlstXlVH5z4uT6HCv3lCo96QqK9/wCE7Qm+lnWFT0Ldj8Aq/nSiWWHHbXihF5JFW3G518hrUD85psUcuCi9XgZ5bhB90fXPYPEinOA3Gw6ENIGnfjeU3APZGPUHiCasIUDgOGlNF2Rmx9iCK7M7SytzpG4nsUcFXsFSoooqFCiiigCiiigCiiigCuSt+NFFANZdkQvzoY270U/mKaNuphCf+Wh8EA/Kiilijn5n4T/Dp5H96Buhg/8ADRHvW/50UUslIXj3fwyc3DwjujUfpT1IwvAAdwtRRUstCgr2iigCiiiqAooooD//2Q=="/>
          <p:cNvSpPr>
            <a:spLocks noChangeAspect="1" noChangeArrowheads="1"/>
          </p:cNvSpPr>
          <p:nvPr/>
        </p:nvSpPr>
        <p:spPr bwMode="auto">
          <a:xfrm>
            <a:off x="0" y="-322263"/>
            <a:ext cx="1524000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AutoShape 14" descr="data:image/jpeg;base64,/9j/4AAQSkZJRgABAQAAAQABAAD/2wCEAAkGBhQSEBQTExMWFBUVFxUUGBgXFx8cHxUUFRoWFRwcGBgcHCYgHh8jHBYVHzAgJCcpLCwsFR49NTAqNSwrLCkBCQoKDgwOFw8PGjQkHhw1KTQ1LiwqLCkpNSwpKSwsLCwpLCksKSksKSksKSwpKSkpKSkpLCwpLCkpKSwpLCksKf/AABEIAEUAoAMBIgACEQEDEQH/xAAcAAABBQEBAQAAAAAAAAAAAAAAAwQFBgcCAQj/xABFEAACAQIDAwgFCgMGBwAAAAABAgMAEQQSIQUGMQcyQVFhcYGREyJSkqEUFjNCU3KiscHRYoKTFyNU0uPxFTRjc4Oy4f/EABgBAQEBAQEAAAAAAAAAAAAAAAABAgME/8QAIBEAAgICAgMBAQAAAAAAAAAAAAECEQMhEjEEE1FBYf/aAAwDAQACEQMRAD8A3GiiuJJQouTYUB3ReovEbZ9gX7T+1R82NduLHuGnwoCwS4hV4sB3mmr7WiH1r9wNVPFbXiR8ly8n2cYLv7q3t42pSLB4yXmwJCvXO9z/AE47+RYVaJZYW3gj6Ax8B+9JNvIPsz5imEW50jfS4t+6JFjHmQzfGnSbk4b6yvJ/3JXb4ZrU0LZzJvaF4oB3vb8xTZt/Ixx9H/WX9qlYd18KnNw0I/8AGpPmRTuPZkS8Iox3Io/Smhsr3z+i/wCn/VX9qUj38gPV4Oh/UVYfkqeyvkP2pOTZsTcYkPein9KaBHxb1wN9YjvH7VIYfacT82RT2X18jrTaTdvDNxw8Xgij4gU2k3Nwx4IU+67D9amhsm70XqCTduSP6HFSr2OBIPLQ/Gl4p8Un0kaSj2o2yn3G08moUl6K5V711QBRRRQCWInCKSf9zVT2jttnl9FGA0lrm/MhU8C/Tc9CjU9gp9vNjyiuyjMUX1V9qRrBR4syjxppsvZQgTJfMxJaRzxkkPOY+PAdAsOitJGWJ4jEJBGXlcngLkXLMeCoo4knQAUmmyZpkMuJZsNAAW9Ehs5QAkmWQc3Qc1fE072FgPTztin1WNmigU8Fy+q8n3ma6g9ATtptyq7X9BsyQA2aYiFf5tW/CGrSVukYk6Tb/CB2dytbOgXLDhpY17EUX7Sc1z3mnictuDJH91P35VNvxVlm5wh+VI2IdERb6vwubLwseAJPeKe8oOPwcmIX5GPUVbM9iA7E6WuBoB09N69Tww5UeP3z48rN12HvNBi4vSwSBlvlN9CrdTA8DUl8oX2h5180YrPDgxE11OIcTMh+zjGVCw6Llma3Uoqa3W3IhxGFeeaUQqtzcsoAQEgaFTckq/V9XpNcpYEld6OsfIb1WzfklB4EHuNemQDibV80bp4uSLFo8LlQh9I5Gg9CnrMXHCxUWsekipHa+8mI2riwjOyRMSFjF8scYuSSBzmsCe/so/Hd96KvJtdbN9Xa0JbKJYyerOL+V69x+PWGJ5XPqxqznuUXrDN/tyIsDBAw0eRmBUnN6qre5PC4JUaADXxpCDemVdjS4d3LCSXIhJuVjUI7jXouQOy5qLBaTTD8hxbUkX/+3HCfZT+6v+aj+3DB/ZT+6v8AmrKt1pcOk+bFXMdiOZn1JGtuGgva9aBgcZsSWRI0V8zkAXhUDp1JKaAcSeytzxRj+M5wyzku0aFu/vRFi4RMl0B+q9g1ug2vwPEVLqQRfjXzJtJVxOOZYuY0no4+HqxKcgOmlgoLV9F7Aw3o8NEvCyiw9lfqr4Cw8K5ZcahX9PRiyOd/wflrU2basQOUyxg9Wdb+V6w/fvfabHYowQuwhD+jRVNvStfLmYg6gngOFqV3m5P4cLs4Yi/rlkC319Jm6bc1QRdgLE2tcmqsNVyfZl5274ro3RXBF73rsVjfIntOX0ssJYmLKpAJ0V/WPq9VwpuOytjFc5w4So645842QO38Ne5tfmP3mJle34a6ZdT33HdxHwsalMZhM62vYjUHqNQyuQchFnUc32l6067a+GhsQKybH+wUCw5PZZ/xMXHwasn5btsZ8VFhwdIkzt9+Th+ED3jWp4TEcGUggjzA/bWqrtzksixeIkxBle8hDG7cDYCwGXQCwtXTFJRlbOOaMpR4xKlye8n0eMgMko6bg3bm6qBZXXpVjr1rV4wPJXhYmzAC/WFub9hkZ7eFWDdvYQwkCxA3t+QAA+A41KOtxSeWUm9lhhjFLWz5z39xKy7RlSIeqhEKW1zMpsSTxJLltakt7Nw0wmCjxGclmdVCk3zXvcgZRbm3Gp0Iq7Q8j8aTCVXYsGLgs9/WuSGIyC5ub8eIqwb2bkR42KKMllEJuoDWFsuXX1T0V29yXFLpHn9DfJvtmK7Px7DZ2KUrcExRoQAMpYlmLWtm0ygZr2zC1S3JHs8SY0sbeoBp2XzHT+QDxrRti8msMMMsDj0kUo1Ba5B9U3BCrbmr7oqBl5FFDExzuo4c6xsegkLVeWLTX0iwzTi/hVOVbbwxWPyRnOkIES5dc0jG7W6zey6ezVd26nozHB9ilmt9q5Lv5Ehf5a2LYHJRDAwYm5HTclh91rAJ3qubXQim20+RyGWaSQOwzsTbNwv0ABNABYAdQFWOaMaXwk8E5W/1kLyd7gw4nC+kmQEk5rkX0a9hrwAUA/z1I737m4XAYKXERgLIFyIQoBzSepx7iav2wtkDDQLELadXkOOvAAeFMd8d1Fx8KxMzKFcPYNYEgEa+qeuuHtblbej0+pKFJbMT5OsIj41TIyqqi12YDVjlNrn2c3mK2febeSJcFiGimjaRYpCoVwTfKRcAHovfwqqHkRh9tvf/ANOn+xOSaHDy5+cCpRgWvdG4qLKvHQceFbyShJ3ZyxwnCPGjLuT/AGeJsfGh7SO/m/kSfAVauWjeBXkiwkZBWK8j24ByMqr4Lf3qmcZyKx+kzQyugvcDNqvc2Un4042TyQRRsGdgxBvdjn16wpAW/wB4NatvLByUvhmOKai4fTnkh2EYYWlcWZtdegvawPcgU9npDWkCq3tvZCmKKCN8mpOW5u99SSbEk31JIN7np1E7s+ApEqlsxAsT/vrbo8K803ydnrhHiuPwXIpDF4FJFyuL2Nwb2IPWCNQacUVg2RU+yDzo3yv03F1f74Ftf4hY99Mm2gYj/eqYjwzcUPc/AdzWNWKuWW4tQDCHaegvqOsdNOo8UrcCKj5t24ibx5oWPTGbA96cw+VMpdk4lea0cw/iBjbzXMvwFCFjFFVf5diI+dDMv3bSD8JJ/CK8G+AXnMB2OrIfiBVoWWmi1V+He9D0o33ZBTld5EtzW8LH9alCyXoqL+cUfU/u/wD2uTvLF/H7tKBLWotUDNvnCvHMO8qPzamL8oUX1Vznsa//AKg1aFlstXlVH5z4uT6HCv3lCo96QqK9/wCE7Qm+lnWFT0Ldj8Aq/nSiWWHHbXihF5JFW3G518hrUD85psUcuCi9XgZ5bhB90fXPYPEinOA3Gw6ENIGnfjeU3APZGPUHiCasIUDgOGlNF2Rmx9iCK7M7SytzpG4nsUcFXsFSoooqFCiiigCiiigCiiigCuSt+NFFANZdkQvzoY270U/mKaNuphCf+Wh8EA/Kiilijn5n4T/Dp5H96Buhg/8ADRHvW/50UUslIXj3fwyc3DwjujUfpT1IwvAAdwtRRUstCgr2iigCiiiqAooooD//2Q=="/>
          <p:cNvSpPr>
            <a:spLocks noChangeAspect="1" noChangeArrowheads="1"/>
          </p:cNvSpPr>
          <p:nvPr/>
        </p:nvSpPr>
        <p:spPr bwMode="auto">
          <a:xfrm>
            <a:off x="0" y="-322263"/>
            <a:ext cx="1524000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AutoShape 16" descr="data:image/jpeg;base64,/9j/4AAQSkZJRgABAQAAAQABAAD/2wCEAAkGBhQSEBQTExMWFBUVFxUUGBgXFx8cHxUUFRoWFRwcGBgcHCYgHh8jHBYVHzAgJCcpLCwsFR49NTAqNSwrLCkBCQoKDgwOFw8PGjQkHhw1KTQ1LiwqLCkpNSwpKSwsLCwpLCksKSksKSksKSwpKSkpKSkpLCwpLCkpKSwpLCksKf/AABEIAEUAoAMBIgACEQEDEQH/xAAcAAABBQEBAQAAAAAAAAAAAAAAAwQFBgcCAQj/xABFEAACAQIDAwgFCgMGBwAAAAABAgMAEQQSIQUGMQcyQVFhcYGREyJSkqEUFjNCU3KiscHRYoKTFyNU0uPxFTRjc4Oy4f/EABgBAQEBAQEAAAAAAAAAAAAAAAABAgME/8QAIBEAAgICAgMBAQAAAAAAAAAAAAECEQMhEjEEE1FBYf/aAAwDAQACEQMRAD8A3GiiuJJQouTYUB3ReovEbZ9gX7T+1R82NduLHuGnwoCwS4hV4sB3mmr7WiH1r9wNVPFbXiR8ly8n2cYLv7q3t42pSLB4yXmwJCvXO9z/AE47+RYVaJZYW3gj6Ax8B+9JNvIPsz5imEW50jfS4t+6JFjHmQzfGnSbk4b6yvJ/3JXb4ZrU0LZzJvaF4oB3vb8xTZt/Ixx9H/WX9qlYd18KnNw0I/8AGpPmRTuPZkS8Iox3Io/Smhsr3z+i/wCn/VX9qUj38gPV4Oh/UVYfkqeyvkP2pOTZsTcYkPein9KaBHxb1wN9YjvH7VIYfacT82RT2X18jrTaTdvDNxw8Xgij4gU2k3Nwx4IU+67D9amhsm70XqCTduSP6HFSr2OBIPLQ/Gl4p8Un0kaSj2o2yn3G08moUl6K5V711QBRRRQCWInCKSf9zVT2jttnl9FGA0lrm/MhU8C/Tc9CjU9gp9vNjyiuyjMUX1V9qRrBR4syjxppsvZQgTJfMxJaRzxkkPOY+PAdAsOitJGWJ4jEJBGXlcngLkXLMeCoo4knQAUmmyZpkMuJZsNAAW9Ehs5QAkmWQc3Qc1fE072FgPTztin1WNmigU8Fy+q8n3ma6g9ATtptyq7X9BsyQA2aYiFf5tW/CGrSVukYk6Tb/CB2dytbOgXLDhpY17EUX7Sc1z3mnictuDJH91P35VNvxVlm5wh+VI2IdERb6vwubLwseAJPeKe8oOPwcmIX5GPUVbM9iA7E6WuBoB09N69Tww5UeP3z48rN12HvNBi4vSwSBlvlN9CrdTA8DUl8oX2h5180YrPDgxE11OIcTMh+zjGVCw6Llma3Uoqa3W3IhxGFeeaUQqtzcsoAQEgaFTckq/V9XpNcpYEld6OsfIb1WzfklB4EHuNemQDibV80bp4uSLFo8LlQh9I5Gg9CnrMXHCxUWsekipHa+8mI2riwjOyRMSFjF8scYuSSBzmsCe/so/Hd96KvJtdbN9Xa0JbKJYyerOL+V69x+PWGJ5XPqxqznuUXrDN/tyIsDBAw0eRmBUnN6qre5PC4JUaADXxpCDemVdjS4d3LCSXIhJuVjUI7jXouQOy5qLBaTTD8hxbUkX/+3HCfZT+6v+aj+3DB/ZT+6v8AmrKt1pcOk+bFXMdiOZn1JGtuGgva9aBgcZsSWRI0V8zkAXhUDp1JKaAcSeytzxRj+M5wyzku0aFu/vRFi4RMl0B+q9g1ug2vwPEVLqQRfjXzJtJVxOOZYuY0no4+HqxKcgOmlgoLV9F7Aw3o8NEvCyiw9lfqr4Cw8K5ZcahX9PRiyOd/wflrU2basQOUyxg9Wdb+V6w/fvfabHYowQuwhD+jRVNvStfLmYg6gngOFqV3m5P4cLs4Yi/rlkC319Jm6bc1QRdgLE2tcmqsNVyfZl5274ro3RXBF73rsVjfIntOX0ssJYmLKpAJ0V/WPq9VwpuOytjFc5w4So645842QO38Ne5tfmP3mJle34a6ZdT33HdxHwsalMZhM62vYjUHqNQyuQchFnUc32l6067a+GhsQKybH+wUCw5PZZ/xMXHwasn5btsZ8VFhwdIkzt9+Th+ED3jWp4TEcGUggjzA/bWqrtzksixeIkxBle8hDG7cDYCwGXQCwtXTFJRlbOOaMpR4xKlye8n0eMgMko6bg3bm6qBZXXpVjr1rV4wPJXhYmzAC/WFub9hkZ7eFWDdvYQwkCxA3t+QAA+A41KOtxSeWUm9lhhjFLWz5z39xKy7RlSIeqhEKW1zMpsSTxJLltakt7Nw0wmCjxGclmdVCk3zXvcgZRbm3Gp0Iq7Q8j8aTCVXYsGLgs9/WuSGIyC5ub8eIqwb2bkR42KKMllEJuoDWFsuXX1T0V29yXFLpHn9DfJvtmK7Px7DZ2KUrcExRoQAMpYlmLWtm0ygZr2zC1S3JHs8SY0sbeoBp2XzHT+QDxrRti8msMMMsDj0kUo1Ba5B9U3BCrbmr7oqBl5FFDExzuo4c6xsegkLVeWLTX0iwzTi/hVOVbbwxWPyRnOkIES5dc0jG7W6zey6ezVd26nozHB9ilmt9q5Lv5Ehf5a2LYHJRDAwYm5HTclh91rAJ3qubXQim20+RyGWaSQOwzsTbNwv0ABNABYAdQFWOaMaXwk8E5W/1kLyd7gw4nC+kmQEk5rkX0a9hrwAUA/z1I737m4XAYKXERgLIFyIQoBzSepx7iav2wtkDDQLELadXkOOvAAeFMd8d1Fx8KxMzKFcPYNYEgEa+qeuuHtblbej0+pKFJbMT5OsIj41TIyqqi12YDVjlNrn2c3mK2febeSJcFiGimjaRYpCoVwTfKRcAHovfwqqHkRh9tvf/ANOn+xOSaHDy5+cCpRgWvdG4qLKvHQceFbyShJ3ZyxwnCPGjLuT/AGeJsfGh7SO/m/kSfAVauWjeBXkiwkZBWK8j24ByMqr4Lf3qmcZyKx+kzQyugvcDNqvc2Un4042TyQRRsGdgxBvdjn16wpAW/wB4NatvLByUvhmOKai4fTnkh2EYYWlcWZtdegvawPcgU9npDWkCq3tvZCmKKCN8mpOW5u99SSbEk31JIN7np1E7s+ApEqlsxAsT/vrbo8K803ydnrhHiuPwXIpDF4FJFyuL2Nwb2IPWCNQacUVg2RU+yDzo3yv03F1f74Ftf4hY99Mm2gYj/eqYjwzcUPc/AdzWNWKuWW4tQDCHaegvqOsdNOo8UrcCKj5t24ibx5oWPTGbA96cw+VMpdk4lea0cw/iBjbzXMvwFCFjFFVf5diI+dDMv3bSD8JJ/CK8G+AXnMB2OrIfiBVoWWmi1V+He9D0o33ZBTld5EtzW8LH9alCyXoqL+cUfU/u/wD2uTvLF/H7tKBLWotUDNvnCvHMO8qPzamL8oUX1Vznsa//AKg1aFlstXlVH5z4uT6HCv3lCo96QqK9/wCE7Qm+lnWFT0Ldj8Aq/nSiWWHHbXihF5JFW3G518hrUD85psUcuCi9XgZ5bhB90fXPYPEinOA3Gw6ENIGnfjeU3APZGPUHiCasIUDgOGlNF2Rmx9iCK7M7SytzpG4nsUcFXsFSoooqFCiiigCiiigCiiigCuSt+NFFANZdkQvzoY270U/mKaNuphCf+Wh8EA/Kiilijn5n4T/Dp5H96Buhg/8ADRHvW/50UUslIXj3fwyc3DwjujUfpT1IwvAAdwtRRUstCgr2iigCiiiqAooooD//2Q=="/>
          <p:cNvSpPr>
            <a:spLocks noChangeAspect="1" noChangeArrowheads="1"/>
          </p:cNvSpPr>
          <p:nvPr/>
        </p:nvSpPr>
        <p:spPr bwMode="auto">
          <a:xfrm>
            <a:off x="0" y="-322263"/>
            <a:ext cx="1524000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9" name="Picture 10" descr="proflo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953000"/>
            <a:ext cx="3810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28600"/>
            <a:ext cx="6126988" cy="461665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Proflo sump pumps - thermoplastic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9" name="Picture 5" descr="pf92342 (Custom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128"/>
          <a:stretch>
            <a:fillRect/>
          </a:stretch>
        </p:blipFill>
        <p:spPr bwMode="auto">
          <a:xfrm>
            <a:off x="838200" y="3657600"/>
            <a:ext cx="1714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pf92260 (Custom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0811" b="5405"/>
          <a:stretch>
            <a:fillRect/>
          </a:stretch>
        </p:blipFill>
        <p:spPr bwMode="auto">
          <a:xfrm>
            <a:off x="685800" y="1295400"/>
            <a:ext cx="18811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3200400" y="1600200"/>
            <a:ext cx="533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3B3B3B"/>
                </a:solidFill>
                <a:latin typeface="Eurostile"/>
              </a:rPr>
              <a:t>236015/PF92260</a:t>
            </a:r>
            <a:r>
              <a:rPr lang="en-US" sz="2400" dirty="0" smtClean="0">
                <a:solidFill>
                  <a:srgbClr val="3B3B3B"/>
                </a:solidFill>
                <a:latin typeface="Eurostile"/>
              </a:rPr>
              <a:t>  </a:t>
            </a:r>
            <a:r>
              <a:rPr lang="en-US" sz="2400" dirty="0">
                <a:solidFill>
                  <a:srgbClr val="3B3B3B"/>
                </a:solidFill>
                <a:latin typeface="Eurostile"/>
              </a:rPr>
              <a:t>1/4 HP Thermoplastic submersible sump pump with tethered switch. Pumps up to 30 GPM.   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3200400" y="4038600"/>
            <a:ext cx="464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3B3B3B"/>
                </a:solidFill>
                <a:latin typeface="Eurostile"/>
              </a:rPr>
              <a:t>236017/PF92342</a:t>
            </a:r>
            <a:r>
              <a:rPr lang="en-US" sz="2400" dirty="0" smtClean="0">
                <a:solidFill>
                  <a:srgbClr val="3B3B3B"/>
                </a:solidFill>
                <a:latin typeface="Eurostile"/>
              </a:rPr>
              <a:t>   </a:t>
            </a:r>
            <a:r>
              <a:rPr lang="en-US" sz="2400" dirty="0">
                <a:solidFill>
                  <a:srgbClr val="3B3B3B"/>
                </a:solidFill>
                <a:latin typeface="Eurostile"/>
              </a:rPr>
              <a:t>1/3 HP Thermoplastic submersible sump pump with vertical switch.  Pumps up to 40 GPM.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8" descr="pf925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581400"/>
            <a:ext cx="20843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PROFLO EFFLUENT PUMPS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304800" y="1600200"/>
            <a:ext cx="8610600" cy="3352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3B3B3B"/>
                </a:solidFill>
              </a:rPr>
              <a:t>Split Capacitor Motors for low amp </a:t>
            </a:r>
            <a:r>
              <a:rPr lang="en-US" sz="2800" dirty="0" smtClean="0">
                <a:solidFill>
                  <a:srgbClr val="3B3B3B"/>
                </a:solidFill>
              </a:rPr>
              <a:t>draw </a:t>
            </a:r>
            <a:r>
              <a:rPr lang="en-US" sz="2800" dirty="0" smtClean="0">
                <a:solidFill>
                  <a:srgbClr val="3B3B3B"/>
                </a:solidFill>
              </a:rPr>
              <a:t>and cooler operation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3B3B3B"/>
                </a:solidFill>
              </a:rPr>
              <a:t>Specifically constructed for operating in </a:t>
            </a:r>
            <a:r>
              <a:rPr lang="en-US" sz="2800" dirty="0" smtClean="0">
                <a:solidFill>
                  <a:srgbClr val="3B3B3B"/>
                </a:solidFill>
              </a:rPr>
              <a:t>caustic </a:t>
            </a:r>
            <a:r>
              <a:rPr lang="en-US" sz="2800" dirty="0" smtClean="0">
                <a:solidFill>
                  <a:srgbClr val="3B3B3B"/>
                </a:solidFill>
              </a:rPr>
              <a:t>environments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3B3B3B"/>
                </a:solidFill>
              </a:rPr>
              <a:t>Side and bottom intake for clog </a:t>
            </a:r>
            <a:br>
              <a:rPr lang="en-US" sz="2800" dirty="0" smtClean="0">
                <a:solidFill>
                  <a:srgbClr val="3B3B3B"/>
                </a:solidFill>
              </a:rPr>
            </a:br>
            <a:r>
              <a:rPr lang="en-US" sz="2800" dirty="0" smtClean="0">
                <a:solidFill>
                  <a:srgbClr val="3B3B3B"/>
                </a:solidFill>
              </a:rPr>
              <a:t>resistant suction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3B3B3B"/>
                </a:solidFill>
              </a:rPr>
              <a:t>Cast Iron housing and base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3B3B3B"/>
                </a:solidFill>
              </a:rPr>
              <a:t>Features trouble free metal vortex impellers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3B3B3B"/>
                </a:solidFill>
              </a:rPr>
              <a:t>Pump will lift water over </a:t>
            </a:r>
            <a:r>
              <a:rPr lang="en-US" sz="2800" dirty="0" smtClean="0">
                <a:solidFill>
                  <a:srgbClr val="3B3B3B"/>
                </a:solidFill>
              </a:rPr>
              <a:t>25' </a:t>
            </a:r>
            <a:r>
              <a:rPr lang="en-US" sz="2800" dirty="0" smtClean="0">
                <a:solidFill>
                  <a:srgbClr val="3B3B3B"/>
                </a:solidFill>
              </a:rPr>
              <a:t>vertical height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rgbClr val="3B3B3B"/>
              </a:solidFill>
            </a:endParaRP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381000" y="106680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3B3B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PF92305 </a:t>
            </a:r>
            <a:r>
              <a:rPr lang="en-US" sz="2000" dirty="0">
                <a:solidFill>
                  <a:srgbClr val="3B3B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- 1/3HP CI EFFLUENT PUMP TETHERED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11" descr="pf93511 new han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066800"/>
            <a:ext cx="1593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PROFLO SEWAGE PUMPS</a:t>
            </a:r>
            <a:endParaRPr lang="en-US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304800" y="2438400"/>
            <a:ext cx="88392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B3B3B"/>
                </a:solidFill>
              </a:rPr>
              <a:t>1/2 </a:t>
            </a:r>
            <a:r>
              <a:rPr lang="en-US" sz="2800" dirty="0" smtClean="0">
                <a:solidFill>
                  <a:srgbClr val="3B3B3B"/>
                </a:solidFill>
              </a:rPr>
              <a:t>HP Split Capacitor Motor</a:t>
            </a:r>
            <a:endParaRPr lang="en-US" sz="2800" b="1" dirty="0" smtClean="0">
              <a:solidFill>
                <a:srgbClr val="3B3B3B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B3B3B"/>
                </a:solidFill>
              </a:rPr>
              <a:t>Cast Iron housing and base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B3B3B"/>
                </a:solidFill>
              </a:rPr>
              <a:t>Trouble Free </a:t>
            </a:r>
            <a:r>
              <a:rPr lang="en-US" sz="2800" dirty="0" smtClean="0">
                <a:solidFill>
                  <a:srgbClr val="3B3B3B"/>
                </a:solidFill>
              </a:rPr>
              <a:t>non-clogging metal vortex </a:t>
            </a:r>
            <a:r>
              <a:rPr lang="en-US" sz="2800" dirty="0" smtClean="0">
                <a:solidFill>
                  <a:srgbClr val="3B3B3B"/>
                </a:solidFill>
              </a:rPr>
              <a:t>impeller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B3B3B"/>
                </a:solidFill>
              </a:rPr>
              <a:t>2" </a:t>
            </a:r>
            <a:r>
              <a:rPr lang="en-US" sz="2800" dirty="0" smtClean="0">
                <a:solidFill>
                  <a:srgbClr val="3B3B3B"/>
                </a:solidFill>
              </a:rPr>
              <a:t>female iron </a:t>
            </a:r>
            <a:r>
              <a:rPr lang="en-US" sz="2800" dirty="0" smtClean="0">
                <a:solidFill>
                  <a:srgbClr val="3B3B3B"/>
                </a:solidFill>
              </a:rPr>
              <a:t>pipe discharge </a:t>
            </a:r>
            <a:r>
              <a:rPr lang="en-US" sz="2800" dirty="0" smtClean="0">
                <a:solidFill>
                  <a:srgbClr val="3B3B3B"/>
                </a:solidFill>
              </a:rPr>
              <a:t>thread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B3B3B"/>
                </a:solidFill>
              </a:rPr>
              <a:t>Will easily handle up to </a:t>
            </a:r>
            <a:r>
              <a:rPr lang="en-US" sz="2800" dirty="0" smtClean="0">
                <a:solidFill>
                  <a:srgbClr val="3B3B3B"/>
                </a:solidFill>
              </a:rPr>
              <a:t>2" </a:t>
            </a:r>
            <a:r>
              <a:rPr lang="en-US" sz="2800" dirty="0" smtClean="0">
                <a:solidFill>
                  <a:srgbClr val="3B3B3B"/>
                </a:solidFill>
              </a:rPr>
              <a:t>solids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B3B3B"/>
                </a:solidFill>
              </a:rPr>
              <a:t>Lifts water to </a:t>
            </a:r>
            <a:r>
              <a:rPr lang="en-US" sz="2800" dirty="0" smtClean="0">
                <a:solidFill>
                  <a:srgbClr val="3B3B3B"/>
                </a:solidFill>
              </a:rPr>
              <a:t>25'</a:t>
            </a:r>
            <a:endParaRPr lang="en-US" sz="2800" dirty="0" smtClean="0">
              <a:solidFill>
                <a:srgbClr val="3B3B3B"/>
              </a:solidFill>
            </a:endParaRPr>
          </a:p>
        </p:txBody>
      </p:sp>
      <p:pic>
        <p:nvPicPr>
          <p:cNvPr id="13318" name="Picture 10" descr="pf93501 new hand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172"/>
          <a:stretch>
            <a:fillRect/>
          </a:stretch>
        </p:blipFill>
        <p:spPr bwMode="auto">
          <a:xfrm>
            <a:off x="6705600" y="3886200"/>
            <a:ext cx="19700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609600" y="10668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3B3B3B"/>
                </a:solidFill>
              </a:rPr>
              <a:t>236046/PF93511 </a:t>
            </a:r>
            <a:r>
              <a:rPr lang="en-US" dirty="0">
                <a:solidFill>
                  <a:srgbClr val="3B3B3B"/>
                </a:solidFill>
              </a:rPr>
              <a:t>- 1/2HP CI SEWAGE PUMP W/ VERT SWCH</a:t>
            </a:r>
          </a:p>
        </p:txBody>
      </p:sp>
      <p:sp>
        <p:nvSpPr>
          <p:cNvPr id="13321" name="Rectangle 13"/>
          <p:cNvSpPr>
            <a:spLocks noChangeArrowheads="1"/>
          </p:cNvSpPr>
          <p:nvPr/>
        </p:nvSpPr>
        <p:spPr bwMode="auto">
          <a:xfrm>
            <a:off x="609600" y="14478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3B3B3B"/>
                </a:solidFill>
              </a:rPr>
              <a:t>236045/PF93501 </a:t>
            </a:r>
            <a:r>
              <a:rPr lang="en-US" dirty="0">
                <a:solidFill>
                  <a:srgbClr val="3B3B3B"/>
                </a:solidFill>
              </a:rPr>
              <a:t>- 1/2HP CI SEWAGE PUMP W/ FLOAT SWCH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11"/>
          <p:cNvSpPr>
            <a:spLocks noGrp="1" noChangeArrowheads="1"/>
          </p:cNvSpPr>
          <p:nvPr>
            <p:ph type="body" sz="quarter" idx="15"/>
          </p:nvPr>
        </p:nvSpPr>
        <p:spPr>
          <a:xfrm>
            <a:off x="457200" y="2057400"/>
            <a:ext cx="8285988" cy="537845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2286000" y="2743200"/>
            <a:ext cx="4343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3B3B3B"/>
                </a:solidFill>
              </a:rPr>
              <a:t>BASIN FEATURES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rgbClr val="3B3B3B"/>
                </a:solidFill>
              </a:rPr>
              <a:t> Structural foam construction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rgbClr val="3B3B3B"/>
                </a:solidFill>
              </a:rPr>
              <a:t> Sonic Welded Torque stops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rgbClr val="3B3B3B"/>
                </a:solidFill>
              </a:rPr>
              <a:t> Corrosion resistant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rgbClr val="3B3B3B"/>
                </a:solidFill>
              </a:rPr>
              <a:t> </a:t>
            </a:r>
            <a:r>
              <a:rPr lang="en-US" sz="2000" dirty="0" smtClean="0">
                <a:solidFill>
                  <a:srgbClr val="3B3B3B"/>
                </a:solidFill>
              </a:rPr>
              <a:t>18" </a:t>
            </a:r>
            <a:r>
              <a:rPr lang="en-US" sz="2000" dirty="0">
                <a:solidFill>
                  <a:srgbClr val="3B3B3B"/>
                </a:solidFill>
              </a:rPr>
              <a:t>x </a:t>
            </a:r>
            <a:r>
              <a:rPr lang="en-US" sz="2000" dirty="0" smtClean="0">
                <a:solidFill>
                  <a:srgbClr val="3B3B3B"/>
                </a:solidFill>
              </a:rPr>
              <a:t>30" </a:t>
            </a:r>
            <a:r>
              <a:rPr lang="en-US" sz="2000" dirty="0">
                <a:solidFill>
                  <a:srgbClr val="3B3B3B"/>
                </a:solidFill>
              </a:rPr>
              <a:t>Size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rgbClr val="3B3B3B"/>
                </a:solidFill>
              </a:rPr>
              <a:t> Gasket Sealed, Air Tight Cover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rgbClr val="3B3B3B"/>
                </a:solidFill>
              </a:rPr>
              <a:t> </a:t>
            </a:r>
            <a:r>
              <a:rPr lang="en-US" sz="2000" dirty="0" smtClean="0">
                <a:solidFill>
                  <a:srgbClr val="3B3B3B"/>
                </a:solidFill>
              </a:rPr>
              <a:t>4" </a:t>
            </a:r>
            <a:r>
              <a:rPr lang="en-US" sz="2000" dirty="0">
                <a:solidFill>
                  <a:srgbClr val="3B3B3B"/>
                </a:solidFill>
              </a:rPr>
              <a:t>Inlet hub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rgbClr val="3B3B3B"/>
                </a:solidFill>
              </a:rPr>
              <a:t> </a:t>
            </a:r>
            <a:r>
              <a:rPr lang="en-US" sz="2000" dirty="0" smtClean="0">
                <a:solidFill>
                  <a:srgbClr val="3B3B3B"/>
                </a:solidFill>
              </a:rPr>
              <a:t>2" </a:t>
            </a:r>
            <a:r>
              <a:rPr lang="en-US" sz="2000" dirty="0">
                <a:solidFill>
                  <a:srgbClr val="3B3B3B"/>
                </a:solidFill>
              </a:rPr>
              <a:t>Discharge &amp; Vent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rgbClr val="3B3B3B"/>
                </a:solidFill>
              </a:rPr>
              <a:t> Sonic Welded </a:t>
            </a:r>
            <a:r>
              <a:rPr lang="en-US" sz="2000" dirty="0" smtClean="0">
                <a:solidFill>
                  <a:srgbClr val="3B3B3B"/>
                </a:solidFill>
              </a:rPr>
              <a:t>Torque stops</a:t>
            </a:r>
            <a:endParaRPr lang="en-US" sz="2000" dirty="0">
              <a:solidFill>
                <a:srgbClr val="3B3B3B"/>
              </a:solidFill>
            </a:endParaRP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2286000" y="1143000"/>
            <a:ext cx="6019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rgbClr val="3B3B3B"/>
                </a:solidFill>
              </a:rPr>
              <a:t>SYSTEM INCLUDES</a:t>
            </a:r>
          </a:p>
          <a:p>
            <a:pPr eaLnBrk="0" hangingPunct="0">
              <a:buFont typeface="Arial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 Pre assembled kit</a:t>
            </a:r>
            <a:endParaRPr lang="en-US" b="1" dirty="0">
              <a:solidFill>
                <a:srgbClr val="3B3B3B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3B3B3B"/>
                </a:solidFill>
              </a:rPr>
              <a:t> </a:t>
            </a:r>
            <a:r>
              <a:rPr lang="en-US" dirty="0" smtClean="0">
                <a:solidFill>
                  <a:srgbClr val="3B3B3B"/>
                </a:solidFill>
              </a:rPr>
              <a:t>1/2 </a:t>
            </a:r>
            <a:r>
              <a:rPr lang="en-US" dirty="0" smtClean="0">
                <a:solidFill>
                  <a:srgbClr val="3B3B3B"/>
                </a:solidFill>
              </a:rPr>
              <a:t>HP </a:t>
            </a:r>
            <a:r>
              <a:rPr lang="en-US" dirty="0">
                <a:solidFill>
                  <a:srgbClr val="3B3B3B"/>
                </a:solidFill>
              </a:rPr>
              <a:t>Cast Iron Sewage Pump (PF93501/PF93511)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3B3B3B"/>
                </a:solidFill>
              </a:rPr>
              <a:t> </a:t>
            </a:r>
            <a:r>
              <a:rPr lang="en-US" dirty="0" smtClean="0">
                <a:solidFill>
                  <a:srgbClr val="3B3B3B"/>
                </a:solidFill>
              </a:rPr>
              <a:t>18" </a:t>
            </a:r>
            <a:r>
              <a:rPr lang="en-US" dirty="0">
                <a:solidFill>
                  <a:srgbClr val="3B3B3B"/>
                </a:solidFill>
              </a:rPr>
              <a:t>x </a:t>
            </a:r>
            <a:r>
              <a:rPr lang="en-US" dirty="0" smtClean="0">
                <a:solidFill>
                  <a:srgbClr val="3B3B3B"/>
                </a:solidFill>
              </a:rPr>
              <a:t>30" </a:t>
            </a:r>
            <a:r>
              <a:rPr lang="en-US" dirty="0">
                <a:solidFill>
                  <a:srgbClr val="3B3B3B"/>
                </a:solidFill>
              </a:rPr>
              <a:t>basin with 12 bolt cover (</a:t>
            </a:r>
            <a:r>
              <a:rPr lang="en-US" dirty="0" smtClean="0">
                <a:solidFill>
                  <a:srgbClr val="3B3B3B"/>
                </a:solidFill>
              </a:rPr>
              <a:t>12" </a:t>
            </a:r>
            <a:r>
              <a:rPr lang="en-US" dirty="0">
                <a:solidFill>
                  <a:srgbClr val="3B3B3B"/>
                </a:solidFill>
              </a:rPr>
              <a:t>or </a:t>
            </a:r>
            <a:r>
              <a:rPr lang="en-US" dirty="0" smtClean="0">
                <a:solidFill>
                  <a:srgbClr val="3B3B3B"/>
                </a:solidFill>
              </a:rPr>
              <a:t>covers?)</a:t>
            </a:r>
            <a:endParaRPr lang="en-US" dirty="0">
              <a:solidFill>
                <a:srgbClr val="3B3B3B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3B3B3B"/>
                </a:solidFill>
              </a:rPr>
              <a:t> </a:t>
            </a:r>
            <a:r>
              <a:rPr lang="en-US" dirty="0" smtClean="0">
                <a:solidFill>
                  <a:srgbClr val="3B3B3B"/>
                </a:solidFill>
              </a:rPr>
              <a:t>2" </a:t>
            </a:r>
            <a:r>
              <a:rPr lang="en-US" dirty="0">
                <a:solidFill>
                  <a:srgbClr val="3B3B3B"/>
                </a:solidFill>
              </a:rPr>
              <a:t>Full Flow Check valve with rubber boot</a:t>
            </a:r>
          </a:p>
        </p:txBody>
      </p:sp>
      <p:pic>
        <p:nvPicPr>
          <p:cNvPr id="14344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637"/>
          <a:stretch>
            <a:fillRect/>
          </a:stretch>
        </p:blipFill>
        <p:spPr bwMode="auto">
          <a:xfrm>
            <a:off x="7543800" y="990600"/>
            <a:ext cx="14478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2192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3810000" y="59436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3B3B3B"/>
                </a:solidFill>
              </a:rPr>
              <a:t> </a:t>
            </a:r>
            <a:r>
              <a:rPr lang="en-US" sz="2000" b="1" i="1">
                <a:solidFill>
                  <a:srgbClr val="3B3B3B"/>
                </a:solidFill>
              </a:rPr>
              <a:t>Great for new homes or remodels!</a:t>
            </a:r>
          </a:p>
        </p:txBody>
      </p:sp>
      <p:sp>
        <p:nvSpPr>
          <p:cNvPr id="14347" name="Text Box 17"/>
          <p:cNvSpPr txBox="1">
            <a:spLocks noChangeArrowheads="1"/>
          </p:cNvSpPr>
          <p:nvPr/>
        </p:nvSpPr>
        <p:spPr bwMode="auto">
          <a:xfrm>
            <a:off x="381000" y="5638800"/>
            <a:ext cx="2971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 dirty="0">
                <a:solidFill>
                  <a:srgbClr val="3B3B3B"/>
                </a:solidFill>
              </a:rPr>
              <a:t>PF93015 - Tethered</a:t>
            </a:r>
          </a:p>
        </p:txBody>
      </p:sp>
      <p:sp>
        <p:nvSpPr>
          <p:cNvPr id="14348" name="Text Box 18"/>
          <p:cNvSpPr txBox="1">
            <a:spLocks noChangeArrowheads="1"/>
          </p:cNvSpPr>
          <p:nvPr/>
        </p:nvSpPr>
        <p:spPr bwMode="auto">
          <a:xfrm>
            <a:off x="7010400" y="53340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PF93501 / PF93511</a:t>
            </a:r>
          </a:p>
        </p:txBody>
      </p:sp>
      <p:pic>
        <p:nvPicPr>
          <p:cNvPr id="1434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47800"/>
            <a:ext cx="609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 Box 20"/>
          <p:cNvSpPr txBox="1">
            <a:spLocks noChangeArrowheads="1"/>
          </p:cNvSpPr>
          <p:nvPr/>
        </p:nvSpPr>
        <p:spPr bwMode="auto">
          <a:xfrm>
            <a:off x="381000" y="5943600"/>
            <a:ext cx="289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 dirty="0">
                <a:solidFill>
                  <a:srgbClr val="3B3B3B"/>
                </a:solidFill>
              </a:rPr>
              <a:t>PF93020 - Vertical</a:t>
            </a:r>
          </a:p>
        </p:txBody>
      </p:sp>
      <p:pic>
        <p:nvPicPr>
          <p:cNvPr id="14351" name="Picture 21" descr="pf93501 new handl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172"/>
          <a:stretch>
            <a:fillRect/>
          </a:stretch>
        </p:blipFill>
        <p:spPr bwMode="auto">
          <a:xfrm>
            <a:off x="6781800" y="2438400"/>
            <a:ext cx="1960563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9"/>
          <p:cNvSpPr txBox="1">
            <a:spLocks/>
          </p:cNvSpPr>
          <p:nvPr/>
        </p:nvSpPr>
        <p:spPr>
          <a:xfrm>
            <a:off x="426213" y="416052"/>
            <a:ext cx="6126988" cy="461665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5B7687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Simplex sewage</a:t>
            </a:r>
            <a:r>
              <a:rPr kumimoji="0" lang="en-US" sz="3200" b="1" i="0" u="none" strike="noStrike" kern="0" cap="all" spc="0" normalizeH="0" noProof="0" dirty="0" smtClean="0">
                <a:ln>
                  <a:noFill/>
                </a:ln>
                <a:solidFill>
                  <a:srgbClr val="5B7687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kits</a:t>
            </a:r>
            <a:endParaRPr kumimoji="0" lang="en-US" sz="3200" b="1" i="0" u="none" strike="noStrike" kern="0" cap="all" spc="0" normalizeH="0" baseline="0" noProof="0" dirty="0">
              <a:ln>
                <a:noFill/>
              </a:ln>
              <a:solidFill>
                <a:srgbClr val="5B7687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Remote sink drain kit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36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410200"/>
            <a:ext cx="609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812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3200400" y="3352800"/>
            <a:ext cx="3886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3B3B3B"/>
                </a:solidFill>
              </a:rPr>
              <a:t>BASIN FEATURES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3B3B3B"/>
                </a:solidFill>
              </a:rPr>
              <a:t> Polyethylene structural foam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3B3B3B"/>
                </a:solidFill>
              </a:rPr>
              <a:t> Corrosion resistant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3B3B3B"/>
                </a:solidFill>
              </a:rPr>
              <a:t> 6 Gallon Capacity, </a:t>
            </a:r>
            <a:r>
              <a:rPr lang="en-US" dirty="0" smtClean="0">
                <a:solidFill>
                  <a:srgbClr val="3B3B3B"/>
                </a:solidFill>
              </a:rPr>
              <a:t>15"x 15"</a:t>
            </a:r>
            <a:endParaRPr lang="en-US" dirty="0">
              <a:solidFill>
                <a:srgbClr val="3B3B3B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3B3B3B"/>
                </a:solidFill>
              </a:rPr>
              <a:t> Gasket Sealed, Air Tight Cover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3B3B3B"/>
                </a:solidFill>
              </a:rPr>
              <a:t> 1 </a:t>
            </a:r>
            <a:r>
              <a:rPr lang="en-US" dirty="0" smtClean="0">
                <a:solidFill>
                  <a:srgbClr val="3B3B3B"/>
                </a:solidFill>
              </a:rPr>
              <a:t>1/2" </a:t>
            </a:r>
            <a:r>
              <a:rPr lang="en-US" dirty="0">
                <a:solidFill>
                  <a:srgbClr val="3B3B3B"/>
                </a:solidFill>
              </a:rPr>
              <a:t>Inlet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3B3B3B"/>
                </a:solidFill>
              </a:rPr>
              <a:t> 1 </a:t>
            </a:r>
            <a:r>
              <a:rPr lang="en-US" dirty="0" smtClean="0">
                <a:solidFill>
                  <a:srgbClr val="3B3B3B"/>
                </a:solidFill>
              </a:rPr>
              <a:t>1/2" </a:t>
            </a:r>
            <a:r>
              <a:rPr lang="en-US" dirty="0">
                <a:solidFill>
                  <a:srgbClr val="3B3B3B"/>
                </a:solidFill>
              </a:rPr>
              <a:t>Outlet &amp; Vent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3B3B3B"/>
                </a:solidFill>
              </a:rPr>
              <a:t> Preassembled</a:t>
            </a:r>
            <a:endParaRPr lang="en-US" sz="1400" dirty="0">
              <a:solidFill>
                <a:srgbClr val="3B3B3B"/>
              </a:solidFill>
            </a:endParaRPr>
          </a:p>
        </p:txBody>
      </p:sp>
      <p:sp>
        <p:nvSpPr>
          <p:cNvPr id="15368" name="Rectangle 14"/>
          <p:cNvSpPr>
            <a:spLocks noChangeArrowheads="1"/>
          </p:cNvSpPr>
          <p:nvPr/>
        </p:nvSpPr>
        <p:spPr bwMode="auto">
          <a:xfrm>
            <a:off x="457200" y="990600"/>
            <a:ext cx="5029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3B3B3B"/>
                </a:solidFill>
              </a:rPr>
              <a:t>SYSTEM INCLUDES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rgbClr val="3B3B3B"/>
                </a:solidFill>
              </a:rPr>
              <a:t> 1/3 HP Cast Iron sump pump (PF92341)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rgbClr val="3B3B3B"/>
                </a:solidFill>
              </a:rPr>
              <a:t> </a:t>
            </a:r>
            <a:r>
              <a:rPr lang="en-US" sz="2000" dirty="0" smtClean="0">
                <a:solidFill>
                  <a:srgbClr val="3B3B3B"/>
                </a:solidFill>
              </a:rPr>
              <a:t>15" </a:t>
            </a:r>
            <a:r>
              <a:rPr lang="en-US" sz="2000" dirty="0">
                <a:solidFill>
                  <a:srgbClr val="3B3B3B"/>
                </a:solidFill>
              </a:rPr>
              <a:t>x </a:t>
            </a:r>
            <a:r>
              <a:rPr lang="en-US" sz="2000" dirty="0" smtClean="0">
                <a:solidFill>
                  <a:srgbClr val="3B3B3B"/>
                </a:solidFill>
              </a:rPr>
              <a:t>15" </a:t>
            </a:r>
            <a:r>
              <a:rPr lang="en-US" sz="2000" dirty="0">
                <a:solidFill>
                  <a:srgbClr val="3B3B3B"/>
                </a:solidFill>
              </a:rPr>
              <a:t>Poly basin with cover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rgbClr val="3B3B3B"/>
                </a:solidFill>
              </a:rPr>
              <a:t> Universal check valve</a:t>
            </a:r>
          </a:p>
        </p:txBody>
      </p:sp>
      <p:pic>
        <p:nvPicPr>
          <p:cNvPr id="15369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048000"/>
            <a:ext cx="26590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16"/>
          <p:cNvSpPr txBox="1">
            <a:spLocks noChangeArrowheads="1"/>
          </p:cNvSpPr>
          <p:nvPr/>
        </p:nvSpPr>
        <p:spPr bwMode="auto">
          <a:xfrm>
            <a:off x="304800" y="25908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3B3B3B"/>
                </a:solidFill>
              </a:rPr>
              <a:t>236013/PF92017</a:t>
            </a:r>
            <a:endParaRPr lang="en-US" sz="2400" b="1" dirty="0">
              <a:solidFill>
                <a:srgbClr val="3B3B3B"/>
              </a:solidFill>
            </a:endParaRPr>
          </a:p>
        </p:txBody>
      </p:sp>
      <p:sp>
        <p:nvSpPr>
          <p:cNvPr id="15371" name="Text Box 17"/>
          <p:cNvSpPr txBox="1">
            <a:spLocks noChangeArrowheads="1"/>
          </p:cNvSpPr>
          <p:nvPr/>
        </p:nvSpPr>
        <p:spPr bwMode="auto">
          <a:xfrm>
            <a:off x="6934200" y="5334000"/>
            <a:ext cx="175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solidFill>
                  <a:srgbClr val="3B3B3B"/>
                </a:solidFill>
              </a:rPr>
              <a:t>236020/PF92341      </a:t>
            </a:r>
            <a:endParaRPr lang="en-US" sz="1400" b="1" dirty="0">
              <a:solidFill>
                <a:srgbClr val="3B3B3B"/>
              </a:solidFill>
            </a:endParaRPr>
          </a:p>
        </p:txBody>
      </p:sp>
      <p:pic>
        <p:nvPicPr>
          <p:cNvPr id="15372" name="Picture 18" descr="PF923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219200"/>
            <a:ext cx="162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9"/>
          <p:cNvPicPr>
            <a:picLocks noChangeAspect="1" noChangeArrowheads="1"/>
          </p:cNvPicPr>
          <p:nvPr/>
        </p:nvPicPr>
        <p:blipFill>
          <a:blip r:embed="rId7" cstate="print"/>
          <a:srcRect l="9525" t="9581" r="9525" b="5408"/>
          <a:stretch>
            <a:fillRect/>
          </a:stretch>
        </p:blipFill>
        <p:spPr bwMode="auto">
          <a:xfrm>
            <a:off x="7315200" y="4191000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2" descr="http://t3.gstatic.com/images?q=tbn:ANd9GcSXE1AAzkVtpbxtWcn1u9TGJmabJvLddB9exDRfCEE3tOJ2bnp1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096000"/>
            <a:ext cx="466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Battery backup pumps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8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200" y="990600"/>
            <a:ext cx="8285988" cy="5378450"/>
          </a:xfrm>
        </p:spPr>
        <p:txBody>
          <a:bodyPr/>
          <a:lstStyle/>
          <a:p>
            <a:r>
              <a:rPr lang="en-US" sz="1800" b="0" dirty="0" smtClean="0">
                <a:solidFill>
                  <a:srgbClr val="3B3B3B"/>
                </a:solidFill>
              </a:rPr>
              <a:t>236060/PF92910</a:t>
            </a:r>
          </a:p>
          <a:p>
            <a:r>
              <a:rPr lang="en-US" sz="1800" b="0" dirty="0" smtClean="0">
                <a:solidFill>
                  <a:srgbClr val="3B3B3B"/>
                </a:solidFill>
              </a:rPr>
              <a:t>Battery Backup </a:t>
            </a:r>
            <a:r>
              <a:rPr lang="en-US" sz="1800" b="0" dirty="0" smtClean="0">
                <a:solidFill>
                  <a:srgbClr val="3B3B3B"/>
                </a:solidFill>
              </a:rPr>
              <a:t>System</a:t>
            </a:r>
          </a:p>
          <a:p>
            <a:r>
              <a:rPr lang="en-US" sz="1800" dirty="0" smtClean="0">
                <a:solidFill>
                  <a:srgbClr val="3B3B3B"/>
                </a:solidFill>
              </a:rPr>
              <a:t> A Battery Back Up Pump allows your sump pump to operate even with loss of power or failure to the primary pump.</a:t>
            </a:r>
          </a:p>
          <a:p>
            <a:r>
              <a:rPr lang="en-US" sz="1800" dirty="0" smtClean="0">
                <a:solidFill>
                  <a:srgbClr val="3B3B3B"/>
                </a:solidFill>
              </a:rPr>
              <a:t>Once </a:t>
            </a:r>
            <a:r>
              <a:rPr lang="en-US" sz="1800" dirty="0" smtClean="0">
                <a:solidFill>
                  <a:srgbClr val="3B3B3B"/>
                </a:solidFill>
              </a:rPr>
              <a:t>the sump pump reaches a certain level the Battery Back Up pump will turn on to discharge the water.</a:t>
            </a:r>
            <a:endParaRPr lang="en-US" sz="1800" b="0" dirty="0" smtClean="0">
              <a:solidFill>
                <a:srgbClr val="3B3B3B"/>
              </a:solidFill>
            </a:endParaRPr>
          </a:p>
          <a:p>
            <a:endParaRPr lang="en-US" sz="1800" b="0" dirty="0" smtClean="0">
              <a:solidFill>
                <a:srgbClr val="3B3B3B"/>
              </a:solidFill>
            </a:endParaRPr>
          </a:p>
        </p:txBody>
      </p:sp>
      <p:pic>
        <p:nvPicPr>
          <p:cNvPr id="16387" name="Content Placeholder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3124200"/>
            <a:ext cx="2001124" cy="2540000"/>
          </a:xfrm>
          <a:prstGeom prst="rect">
            <a:avLst/>
          </a:prstGeom>
          <a:noFill/>
        </p:spPr>
      </p:pic>
      <p:pic>
        <p:nvPicPr>
          <p:cNvPr id="1638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352800" y="3048000"/>
            <a:ext cx="2055813" cy="2537264"/>
          </a:xfrm>
          <a:prstGeom prst="rect">
            <a:avLst/>
          </a:prstGeom>
          <a:noFill/>
        </p:spPr>
      </p:pic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64770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kern="0" dirty="0">
                <a:solidFill>
                  <a:srgbClr val="3B3B3B"/>
                </a:solidFill>
                <a:latin typeface="+mn-lt"/>
              </a:rPr>
              <a:t>PF92952</a:t>
            </a: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kern="0" dirty="0" smtClean="0">
                <a:solidFill>
                  <a:srgbClr val="3B3B3B"/>
                </a:solidFill>
                <a:latin typeface="+mn-lt"/>
              </a:rPr>
              <a:t>Pre-assembled Primary and </a:t>
            </a:r>
            <a:r>
              <a:rPr lang="en-US" sz="1400" kern="0" dirty="0">
                <a:solidFill>
                  <a:srgbClr val="3B3B3B"/>
                </a:solidFill>
                <a:latin typeface="+mn-lt"/>
              </a:rPr>
              <a:t>Battery </a:t>
            </a:r>
            <a:endParaRPr lang="en-US" sz="1400" kern="0" dirty="0" smtClean="0">
              <a:solidFill>
                <a:srgbClr val="3B3B3B"/>
              </a:solidFill>
              <a:latin typeface="+mn-lt"/>
            </a:endParaRP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kern="0" dirty="0" smtClean="0">
                <a:solidFill>
                  <a:srgbClr val="3B3B3B"/>
                </a:solidFill>
                <a:latin typeface="+mn-lt"/>
              </a:rPr>
              <a:t>Backup </a:t>
            </a:r>
            <a:r>
              <a:rPr lang="en-US" sz="1400" kern="0" dirty="0">
                <a:solidFill>
                  <a:srgbClr val="3B3B3B"/>
                </a:solidFill>
                <a:latin typeface="+mn-lt"/>
              </a:rPr>
              <a:t>Sump Kit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3581400" y="58674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kern="0" dirty="0">
                <a:solidFill>
                  <a:srgbClr val="3B3B3B"/>
                </a:solidFill>
                <a:latin typeface="+mn-lt"/>
              </a:rPr>
              <a:t>PF92941</a:t>
            </a: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kern="0" dirty="0">
                <a:solidFill>
                  <a:srgbClr val="3B3B3B"/>
                </a:solidFill>
                <a:latin typeface="+mn-lt"/>
              </a:rPr>
              <a:t>Pre-assembled Primary and Battery Backup Sump Kit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048000"/>
            <a:ext cx="216093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60960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3B3B3B"/>
                </a:solidFill>
                <a:latin typeface="+mn-lt"/>
              </a:rPr>
              <a:t>*Replacement </a:t>
            </a:r>
            <a:r>
              <a:rPr lang="en-US" sz="1400" kern="0" dirty="0" smtClean="0">
                <a:solidFill>
                  <a:srgbClr val="3B3B3B"/>
                </a:solidFill>
                <a:latin typeface="+mn-lt"/>
              </a:rPr>
              <a:t>Parts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1400" kern="0" dirty="0" smtClean="0">
                <a:solidFill>
                  <a:srgbClr val="3B3B3B"/>
                </a:solidFill>
                <a:latin typeface="+mn-lt"/>
              </a:rPr>
              <a:t>available </a:t>
            </a:r>
            <a:r>
              <a:rPr lang="en-US" sz="1400" kern="0" dirty="0">
                <a:solidFill>
                  <a:srgbClr val="3B3B3B"/>
                </a:solidFill>
                <a:latin typeface="+mn-lt"/>
              </a:rPr>
              <a:t>upon request </a:t>
            </a:r>
            <a:endParaRPr lang="en-US" sz="1200" kern="0" dirty="0">
              <a:solidFill>
                <a:srgbClr val="3B3B3B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Battery backup pumps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0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228600" y="1524000"/>
            <a:ext cx="8285988" cy="4495800"/>
          </a:xfrm>
        </p:spPr>
        <p:txBody>
          <a:bodyPr/>
          <a:lstStyle/>
          <a:p>
            <a:pPr lvl="1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rgbClr val="3B3B3B"/>
                </a:solidFill>
              </a:rPr>
              <a:t>Low amp draw – longer life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rgbClr val="3B3B3B"/>
                </a:solidFill>
              </a:rPr>
              <a:t>Works when power is out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rgbClr val="3B3B3B"/>
                </a:solidFill>
              </a:rPr>
              <a:t>Meets or exceeds industry standards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rgbClr val="3B3B3B"/>
                </a:solidFill>
              </a:rPr>
              <a:t>Simplicity and ease of use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rgbClr val="3B3B3B"/>
                </a:solidFill>
              </a:rPr>
              <a:t>Peace of </a:t>
            </a:r>
            <a:r>
              <a:rPr lang="en-US" sz="2700" dirty="0" smtClean="0">
                <a:solidFill>
                  <a:srgbClr val="3B3B3B"/>
                </a:solidFill>
              </a:rPr>
              <a:t>mind</a:t>
            </a:r>
            <a:endParaRPr lang="en-US" sz="2700" dirty="0" smtClean="0">
              <a:solidFill>
                <a:srgbClr val="3B3B3B"/>
              </a:solidFill>
            </a:endParaRPr>
          </a:p>
          <a:p>
            <a:pPr lvl="1" eaLnBrk="0" hangingPunct="0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rgbClr val="3B3B3B"/>
                </a:solidFill>
              </a:rPr>
              <a:t>Uses a sump rather than a bilge pump</a:t>
            </a:r>
          </a:p>
          <a:p>
            <a:pPr lvl="1" eaLnBrk="0" hangingPunct="0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rgbClr val="3B3B3B"/>
                </a:solidFill>
              </a:rPr>
              <a:t>Simultaneous operation if needed</a:t>
            </a:r>
          </a:p>
          <a:p>
            <a:pPr lvl="1" eaLnBrk="0" hangingPunct="0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rgbClr val="3B3B3B"/>
                </a:solidFill>
              </a:rPr>
              <a:t>Compact design</a:t>
            </a:r>
          </a:p>
          <a:p>
            <a:pPr lvl="1" eaLnBrk="0" hangingPunct="0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rgbClr val="3B3B3B"/>
                </a:solidFill>
              </a:rPr>
              <a:t>Durable and efficient</a:t>
            </a:r>
          </a:p>
          <a:p>
            <a:pPr lvl="1" eaLnBrk="0" hangingPunct="0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rgbClr val="3B3B3B"/>
                </a:solidFill>
              </a:rPr>
              <a:t>Alarm / control</a:t>
            </a:r>
          </a:p>
          <a:p>
            <a:pPr lvl="1">
              <a:buFont typeface="Wingdings" pitchFamily="2" charset="2"/>
              <a:buChar char="Ø"/>
              <a:defRPr/>
            </a:pPr>
            <a:endParaRPr lang="en-US" sz="2700" dirty="0" smtClean="0">
              <a:solidFill>
                <a:srgbClr val="3B3B3B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56888" y="2368550"/>
            <a:ext cx="480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457200" y="990600"/>
            <a:ext cx="601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3B3B3B"/>
                </a:solidFill>
                <a:latin typeface="Eurostile"/>
              </a:rPr>
              <a:t>Why the PROFLO Battery </a:t>
            </a:r>
            <a:r>
              <a:rPr lang="en-US" sz="2000" b="1" dirty="0" smtClean="0">
                <a:solidFill>
                  <a:srgbClr val="3B3B3B"/>
                </a:solidFill>
                <a:latin typeface="Eurostile"/>
              </a:rPr>
              <a:t>Back Up </a:t>
            </a:r>
            <a:r>
              <a:rPr lang="en-US" sz="2000" b="1" dirty="0">
                <a:solidFill>
                  <a:srgbClr val="3B3B3B"/>
                </a:solidFill>
                <a:latin typeface="Eurostile"/>
              </a:rPr>
              <a:t>P</a:t>
            </a:r>
            <a:r>
              <a:rPr lang="en-US" sz="2000" b="1" dirty="0" smtClean="0">
                <a:solidFill>
                  <a:srgbClr val="3B3B3B"/>
                </a:solidFill>
                <a:latin typeface="Eurostile"/>
              </a:rPr>
              <a:t>ump</a:t>
            </a:r>
            <a:r>
              <a:rPr lang="en-US" sz="2000" b="1" dirty="0">
                <a:solidFill>
                  <a:srgbClr val="3B3B3B"/>
                </a:solidFill>
                <a:latin typeface="Eurostile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228600" y="1479550"/>
            <a:ext cx="8514588" cy="537845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3B3B3B"/>
                </a:solidFill>
              </a:rPr>
              <a:t>The PROFLO PF92910 (236060) battery back-up requires the following battery style:</a:t>
            </a:r>
          </a:p>
          <a:p>
            <a:r>
              <a:rPr lang="en-US" sz="1600" dirty="0" smtClean="0">
                <a:solidFill>
                  <a:srgbClr val="3B3B3B"/>
                </a:solidFill>
              </a:rPr>
              <a:t>Group 27 marine grade battery		</a:t>
            </a:r>
          </a:p>
          <a:p>
            <a:r>
              <a:rPr lang="en-US" sz="1600" dirty="0" smtClean="0">
                <a:solidFill>
                  <a:srgbClr val="3B3B3B"/>
                </a:solidFill>
              </a:rPr>
              <a:t>Recommended 160 minute reserve capacity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half" idx="4294967295"/>
          </p:nvPr>
        </p:nvSpPr>
        <p:spPr>
          <a:xfrm>
            <a:off x="609600" y="4648200"/>
            <a:ext cx="8534400" cy="990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 b="1" smtClean="0">
                <a:solidFill>
                  <a:srgbClr val="3B3B3B"/>
                </a:solidFill>
                <a:latin typeface="Eurostile"/>
              </a:rPr>
              <a:t>Length of run time may be increased by using an AGM (Absorbed Glass Mat) battery. </a:t>
            </a:r>
          </a:p>
          <a:p>
            <a:pPr>
              <a:buFont typeface="Wingdings" pitchFamily="2" charset="2"/>
              <a:buNone/>
            </a:pPr>
            <a:r>
              <a:rPr lang="en-US" sz="1600" b="1" smtClean="0">
                <a:solidFill>
                  <a:srgbClr val="3B3B3B"/>
                </a:solidFill>
                <a:latin typeface="Eurostile"/>
              </a:rPr>
              <a:t>Acceptable AGM batteries examples include:</a:t>
            </a:r>
          </a:p>
          <a:p>
            <a:r>
              <a:rPr lang="en-US" sz="1600" smtClean="0">
                <a:solidFill>
                  <a:srgbClr val="3B3B3B"/>
                </a:solidFill>
                <a:latin typeface="Eurostile"/>
              </a:rPr>
              <a:t>Optima D27M</a:t>
            </a:r>
          </a:p>
          <a:p>
            <a:r>
              <a:rPr lang="en-US" sz="1600" smtClean="0">
                <a:solidFill>
                  <a:srgbClr val="3B3B3B"/>
                </a:solidFill>
                <a:latin typeface="Eurostile"/>
              </a:rPr>
              <a:t>Zoller 10-1450 AGM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114800" y="3124200"/>
            <a:ext cx="28956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kern="0" dirty="0" err="1">
                <a:solidFill>
                  <a:srgbClr val="3B3B3B"/>
                </a:solidFill>
                <a:latin typeface="Eurostile"/>
              </a:rPr>
              <a:t>Everstart</a:t>
            </a:r>
            <a:r>
              <a:rPr lang="en-US" sz="1600" kern="0" dirty="0">
                <a:solidFill>
                  <a:srgbClr val="3B3B3B"/>
                </a:solidFill>
                <a:latin typeface="Eurostile"/>
              </a:rPr>
              <a:t> 27DC6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srgbClr val="3B3B3B"/>
                </a:solidFill>
                <a:latin typeface="Eurostile"/>
              </a:rPr>
              <a:t>Diehard DP27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kern="0" dirty="0" err="1">
                <a:solidFill>
                  <a:srgbClr val="3B3B3B"/>
                </a:solidFill>
                <a:latin typeface="Eurostile"/>
              </a:rPr>
              <a:t>Duralast</a:t>
            </a:r>
            <a:r>
              <a:rPr lang="en-US" sz="1600" kern="0" dirty="0">
                <a:solidFill>
                  <a:srgbClr val="3B3B3B"/>
                </a:solidFill>
                <a:latin typeface="Eurostile"/>
              </a:rPr>
              <a:t> 27DP-DL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kern="0" dirty="0" err="1">
                <a:solidFill>
                  <a:srgbClr val="3B3B3B"/>
                </a:solidFill>
                <a:latin typeface="Eurostile"/>
              </a:rPr>
              <a:t>Zoller</a:t>
            </a:r>
            <a:r>
              <a:rPr lang="en-US" sz="1600" kern="0" dirty="0">
                <a:solidFill>
                  <a:srgbClr val="3B3B3B"/>
                </a:solidFill>
                <a:latin typeface="Eurostile"/>
              </a:rPr>
              <a:t> P-N10-0761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895600"/>
            <a:ext cx="3733800" cy="16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600" kern="0" dirty="0">
                <a:solidFill>
                  <a:srgbClr val="3B3B3B"/>
                </a:solidFill>
                <a:latin typeface="Eurostile"/>
              </a:rPr>
              <a:t>Acceptable batteries include: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srgbClr val="3B3B3B"/>
                </a:solidFill>
                <a:latin typeface="Eurostile"/>
              </a:rPr>
              <a:t>Interstate SRM-27, SRM-27B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srgbClr val="3B3B3B"/>
                </a:solidFill>
                <a:latin typeface="Eurostile"/>
              </a:rPr>
              <a:t>Excide NC-27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srgbClr val="3B3B3B"/>
                </a:solidFill>
                <a:latin typeface="Eurostile"/>
              </a:rPr>
              <a:t>East Penn MDC-27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srgbClr val="3B3B3B"/>
                </a:solidFill>
                <a:latin typeface="Eurostile"/>
              </a:rPr>
              <a:t>Delco M27D6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400" kern="0" dirty="0">
              <a:solidFill>
                <a:srgbClr val="3B3B3B"/>
              </a:solidFill>
              <a:latin typeface="Eurostile"/>
            </a:endParaRPr>
          </a:p>
        </p:txBody>
      </p:sp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09800"/>
            <a:ext cx="23622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6212" y="416052"/>
            <a:ext cx="7955788" cy="461665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Battery specification compatibility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Pump Test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219200"/>
            <a:ext cx="23558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Pump Te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8006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914400" y="2895600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381000"/>
            <a:ext cx="7162800" cy="461665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PROFLO PUMP QUALITY ASSURANCE STEPS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52400" y="1447800"/>
            <a:ext cx="6553200" cy="469265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3B3B3B"/>
                </a:solidFill>
              </a:rPr>
              <a:t>In addition to adherence to shop drawings and quality of materials, all production goes through the following steps</a:t>
            </a:r>
            <a:r>
              <a:rPr lang="en-US" sz="1800" b="1" dirty="0" smtClean="0">
                <a:solidFill>
                  <a:srgbClr val="3B3B3B"/>
                </a:solidFill>
              </a:rPr>
              <a:t>:</a:t>
            </a:r>
          </a:p>
          <a:p>
            <a:endParaRPr lang="en-US" sz="1800" b="1" dirty="0" smtClean="0">
              <a:solidFill>
                <a:srgbClr val="3B3B3B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en-US" sz="1800" b="1" dirty="0" smtClean="0">
              <a:solidFill>
                <a:srgbClr val="3B3B3B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rgbClr val="3B3B3B"/>
                </a:solidFill>
              </a:rPr>
              <a:t>Each </a:t>
            </a:r>
            <a:r>
              <a:rPr lang="en-US" sz="1800" b="1" dirty="0" smtClean="0">
                <a:solidFill>
                  <a:srgbClr val="3B3B3B"/>
                </a:solidFill>
              </a:rPr>
              <a:t>motor is 100% tested</a:t>
            </a:r>
            <a:r>
              <a:rPr lang="en-US" sz="1800" dirty="0" smtClean="0">
                <a:solidFill>
                  <a:srgbClr val="3B3B3B"/>
                </a:solidFill>
              </a:rPr>
              <a:t> for continuity, RPM, Amp draw &amp; Hi Pot.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rgbClr val="3B3B3B"/>
                </a:solidFill>
              </a:rPr>
              <a:t>Each assembled pump is air pressurized to 60 PSI under water</a:t>
            </a:r>
            <a:r>
              <a:rPr lang="en-US" sz="1800" dirty="0" smtClean="0">
                <a:solidFill>
                  <a:srgbClr val="3B3B3B"/>
                </a:solidFill>
              </a:rPr>
              <a:t> to check for seal integrity and any weaknesses in construction.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rgbClr val="3B3B3B"/>
                </a:solidFill>
              </a:rPr>
              <a:t>All production is 100% operationally tested underwater</a:t>
            </a:r>
            <a:r>
              <a:rPr lang="en-US" sz="1800" dirty="0" smtClean="0">
                <a:solidFill>
                  <a:srgbClr val="3B3B3B"/>
                </a:solidFill>
              </a:rPr>
              <a:t> to check performance, amp draw under load &amp; seal integrity.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rgbClr val="3B3B3B"/>
                </a:solidFill>
              </a:rPr>
              <a:t>Sampling</a:t>
            </a:r>
            <a:r>
              <a:rPr lang="en-US" sz="1800" dirty="0" smtClean="0">
                <a:solidFill>
                  <a:srgbClr val="3B3B3B"/>
                </a:solidFill>
              </a:rPr>
              <a:t> </a:t>
            </a:r>
            <a:r>
              <a:rPr lang="en-US" sz="1800" b="1" dirty="0" smtClean="0">
                <a:solidFill>
                  <a:srgbClr val="3B3B3B"/>
                </a:solidFill>
              </a:rPr>
              <a:t>of each production run is sent to </a:t>
            </a:r>
            <a:br>
              <a:rPr lang="en-US" sz="1800" b="1" dirty="0" smtClean="0">
                <a:solidFill>
                  <a:srgbClr val="3B3B3B"/>
                </a:solidFill>
              </a:rPr>
            </a:br>
            <a:r>
              <a:rPr lang="en-US" sz="1800" b="1" dirty="0" smtClean="0">
                <a:solidFill>
                  <a:srgbClr val="3B3B3B"/>
                </a:solidFill>
              </a:rPr>
              <a:t>lab for endurance testing.  </a:t>
            </a:r>
            <a:r>
              <a:rPr lang="en-US" sz="1800" dirty="0" smtClean="0">
                <a:solidFill>
                  <a:srgbClr val="3B3B3B"/>
                </a:solidFill>
              </a:rPr>
              <a:t>Testing includes:                                                  90,000 on/off switch cycles at 10 ft head.                                                       5,000 hours running under load of 12 ft head.</a:t>
            </a:r>
          </a:p>
          <a:p>
            <a:endParaRPr lang="en-US" sz="1800" b="1" dirty="0" smtClean="0">
              <a:solidFill>
                <a:srgbClr val="3B3B3B"/>
              </a:solidFill>
            </a:endParaRPr>
          </a:p>
          <a:p>
            <a:endParaRPr lang="en-US" dirty="0">
              <a:solidFill>
                <a:srgbClr val="3B3B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209800"/>
          <a:ext cx="7620000" cy="2735580"/>
        </p:xfrm>
        <a:graphic>
          <a:graphicData uri="http://schemas.openxmlformats.org/drawingml/2006/table">
            <a:tbl>
              <a:tblPr/>
              <a:tblGrid>
                <a:gridCol w="4876800"/>
                <a:gridCol w="2743200"/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PUMP TYPE</a:t>
                      </a:r>
                      <a:endParaRPr lang="en-US" sz="1800" dirty="0">
                        <a:latin typeface="Eurosti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WARRANTY PERIOD</a:t>
                      </a:r>
                      <a:endParaRPr lang="en-US" sz="1800" dirty="0">
                        <a:latin typeface="Eurosti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40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B3B3B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Cast Iron Sump Pumps &amp; Sump Pump Kits</a:t>
                      </a:r>
                      <a:endParaRPr lang="en-US" sz="1800" dirty="0">
                        <a:solidFill>
                          <a:srgbClr val="3B3B3B"/>
                        </a:solidFill>
                        <a:latin typeface="Eurosti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B3B3B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5 year warranty</a:t>
                      </a:r>
                      <a:endParaRPr lang="en-US" sz="1800">
                        <a:solidFill>
                          <a:srgbClr val="3B3B3B"/>
                        </a:solidFill>
                        <a:latin typeface="Eurosti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B3B3B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Thermoplastic Sump &amp; Utility Pumps</a:t>
                      </a:r>
                      <a:endParaRPr lang="en-US" sz="1800" dirty="0">
                        <a:solidFill>
                          <a:srgbClr val="3B3B3B"/>
                        </a:solidFill>
                        <a:latin typeface="Eurosti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B3B3B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3 year warranty</a:t>
                      </a:r>
                      <a:endParaRPr lang="en-US" sz="1800" dirty="0">
                        <a:solidFill>
                          <a:srgbClr val="3B3B3B"/>
                        </a:solidFill>
                        <a:latin typeface="Eurosti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B3B3B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Sewage Pumps &amp; Sewage Pump kits</a:t>
                      </a:r>
                      <a:endParaRPr lang="en-US" sz="1800" dirty="0">
                        <a:solidFill>
                          <a:srgbClr val="3B3B3B"/>
                        </a:solidFill>
                        <a:latin typeface="Eurosti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B3B3B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3 year warranty</a:t>
                      </a:r>
                      <a:endParaRPr lang="en-US" sz="1800" dirty="0">
                        <a:solidFill>
                          <a:srgbClr val="3B3B3B"/>
                        </a:solidFill>
                        <a:latin typeface="Eurosti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B3B3B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Effluent Pumps</a:t>
                      </a:r>
                      <a:endParaRPr lang="en-US" sz="1800" dirty="0">
                        <a:solidFill>
                          <a:srgbClr val="3B3B3B"/>
                        </a:solidFill>
                        <a:latin typeface="Eurosti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B3B3B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3 year warranty</a:t>
                      </a:r>
                      <a:endParaRPr lang="en-US" sz="1800" dirty="0">
                        <a:solidFill>
                          <a:srgbClr val="3B3B3B"/>
                        </a:solidFill>
                        <a:latin typeface="Eurosti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B3B3B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Battery Backup Pumps &amp; Pump Kits</a:t>
                      </a:r>
                      <a:endParaRPr lang="en-US" sz="1800" dirty="0">
                        <a:solidFill>
                          <a:srgbClr val="3B3B3B"/>
                        </a:solidFill>
                        <a:latin typeface="Eurosti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B3B3B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3 year warranty</a:t>
                      </a:r>
                      <a:endParaRPr lang="en-US" sz="1800" dirty="0">
                        <a:solidFill>
                          <a:srgbClr val="3B3B3B"/>
                        </a:solidFill>
                        <a:latin typeface="Eurosti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PROFLO PUMP WARRANTY AND RETURN INFORMATION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latin typeface="Tahoma" pitchFamily="34" charset="0"/>
              </a:rPr>
              <a:t>Types of PROFLO Pumps</a:t>
            </a:r>
            <a:br>
              <a:rPr lang="en-US" sz="3200" b="1" dirty="0" smtClean="0">
                <a:latin typeface="Tahoma" pitchFamily="34" charset="0"/>
              </a:rPr>
            </a:br>
            <a:endParaRPr lang="en-US" sz="32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  Utility</a:t>
            </a:r>
            <a:endParaRPr lang="en-US" sz="32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  Sump</a:t>
            </a:r>
            <a:endParaRPr lang="en-US" sz="32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  Effluent</a:t>
            </a:r>
            <a:endParaRPr lang="en-US" sz="32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  Sewage</a:t>
            </a:r>
            <a:endParaRPr lang="en-US" sz="32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  Battery </a:t>
            </a:r>
            <a:r>
              <a:rPr lang="en-US" sz="3200" dirty="0" smtClean="0"/>
              <a:t>Backup Pumps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3078" name="Picture 11" descr="pf91335 (Custom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724400"/>
            <a:ext cx="111902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PF92352 new hand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648200"/>
            <a:ext cx="1074128" cy="169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pf93501 new handl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172"/>
          <a:stretch>
            <a:fillRect/>
          </a:stretch>
        </p:blipFill>
        <p:spPr bwMode="auto">
          <a:xfrm>
            <a:off x="6705600" y="1066800"/>
            <a:ext cx="1643063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pf92342 (Custom)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128"/>
          <a:stretch>
            <a:fillRect/>
          </a:stretch>
        </p:blipFill>
        <p:spPr bwMode="auto">
          <a:xfrm>
            <a:off x="6858000" y="4495800"/>
            <a:ext cx="13922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419600"/>
            <a:ext cx="1828800" cy="199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troubleshooting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228600" y="990600"/>
            <a:ext cx="8610600" cy="5378450"/>
          </a:xfrm>
        </p:spPr>
        <p:txBody>
          <a:bodyPr/>
          <a:lstStyle/>
          <a:p>
            <a:pPr eaLnBrk="1" hangingPunct="1">
              <a:buNone/>
            </a:pPr>
            <a:r>
              <a:rPr lang="en-US" sz="3200" dirty="0" smtClean="0">
                <a:solidFill>
                  <a:srgbClr val="3B3B3B"/>
                </a:solidFill>
              </a:rPr>
              <a:t>Pump doesn’t start or </a:t>
            </a:r>
            <a:r>
              <a:rPr lang="en-US" sz="3200" dirty="0" smtClean="0">
                <a:solidFill>
                  <a:srgbClr val="3B3B3B"/>
                </a:solidFill>
              </a:rPr>
              <a:t>run</a:t>
            </a:r>
          </a:p>
          <a:p>
            <a:pPr eaLnBrk="1" hangingPunct="1">
              <a:buNone/>
            </a:pPr>
            <a:endParaRPr lang="en-US" dirty="0" smtClean="0">
              <a:solidFill>
                <a:srgbClr val="3B3B3B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800" dirty="0" smtClean="0">
              <a:solidFill>
                <a:srgbClr val="3B3B3B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B3B3B"/>
                </a:solidFill>
              </a:rPr>
              <a:t>Make sure the pump is plugged in to an outlet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B3B3B"/>
                </a:solidFill>
              </a:rPr>
              <a:t>Check for blown fuses or tripped circuit breakers or tripped GFCI outlets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B3B3B"/>
                </a:solidFill>
              </a:rPr>
              <a:t>Check the pump by bypassing switch by plugging pump directly into outlet. If the pump works you have a switch malfunction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B3B3B"/>
                </a:solidFill>
              </a:rPr>
              <a:t>Check for any obstructions in the impeller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3886200"/>
            <a:ext cx="14176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304800" y="5638800"/>
            <a:ext cx="7620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3B3B3B"/>
                </a:solidFill>
              </a:rPr>
              <a:t>CALL 1-888-6PROFLO  (1-888-6356)</a:t>
            </a:r>
          </a:p>
          <a:p>
            <a:endParaRPr lang="en-US" b="1" dirty="0">
              <a:solidFill>
                <a:srgbClr val="3B3B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TROUBLESHOOTING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3200" dirty="0" smtClean="0">
                <a:solidFill>
                  <a:srgbClr val="3B3B3B"/>
                </a:solidFill>
              </a:rPr>
              <a:t>Pump starts and stops too often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3B3B3B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B3B3B"/>
                </a:solidFill>
              </a:rPr>
              <a:t>Check </a:t>
            </a:r>
            <a:r>
              <a:rPr lang="en-US" sz="2400" dirty="0" smtClean="0">
                <a:solidFill>
                  <a:srgbClr val="3B3B3B"/>
                </a:solidFill>
              </a:rPr>
              <a:t>for back flow of water from discharge pipe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B3B3B"/>
                </a:solidFill>
              </a:rPr>
              <a:t>Check float switch for proper operation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3B3B3B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rgbClr val="3B3B3B"/>
                </a:solidFill>
              </a:rPr>
              <a:t>Pump will not shut off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B3B3B"/>
                </a:solidFill>
              </a:rPr>
              <a:t>Make sure switch drops to full down position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B3B3B"/>
                </a:solidFill>
              </a:rPr>
              <a:t>Check for obstruction in piping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3B3B3B"/>
              </a:solidFill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2438400"/>
            <a:ext cx="14176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609600" y="5715000"/>
            <a:ext cx="7696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3B3B3B"/>
                </a:solidFill>
                <a:latin typeface="Eurostile"/>
              </a:rPr>
              <a:t>CALL 1-888-6PROFLO (1-888-6356)</a:t>
            </a:r>
          </a:p>
          <a:p>
            <a:endParaRPr lang="en-US" b="1" dirty="0">
              <a:solidFill>
                <a:srgbClr val="3B3B3B"/>
              </a:solidFill>
              <a:latin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152400" y="1143000"/>
            <a:ext cx="8839200" cy="5378450"/>
          </a:xfrm>
        </p:spPr>
        <p:txBody>
          <a:bodyPr/>
          <a:lstStyle/>
          <a:p>
            <a:pPr eaLnBrk="1" hangingPunct="1">
              <a:buNone/>
            </a:pPr>
            <a:r>
              <a:rPr lang="en-US" sz="3200" dirty="0" smtClean="0">
                <a:solidFill>
                  <a:srgbClr val="3B3B3B"/>
                </a:solidFill>
              </a:rPr>
              <a:t>Pump runs and moves little or </a:t>
            </a:r>
            <a:r>
              <a:rPr lang="en-US" sz="3200" dirty="0" smtClean="0">
                <a:solidFill>
                  <a:srgbClr val="3B3B3B"/>
                </a:solidFill>
              </a:rPr>
              <a:t>no water</a:t>
            </a:r>
          </a:p>
          <a:p>
            <a:pPr eaLnBrk="1" hangingPunct="1">
              <a:buNone/>
            </a:pPr>
            <a:endParaRPr lang="en-US" sz="3200" dirty="0" smtClean="0">
              <a:solidFill>
                <a:srgbClr val="3B3B3B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B3B3B"/>
                </a:solidFill>
              </a:rPr>
              <a:t>Make sure check valve is installed in </a:t>
            </a:r>
            <a:r>
              <a:rPr lang="en-US" sz="2800" dirty="0" smtClean="0">
                <a:solidFill>
                  <a:srgbClr val="3B3B3B"/>
                </a:solidFill>
              </a:rPr>
              <a:t>proper direction</a:t>
            </a:r>
            <a:endParaRPr lang="en-US" sz="2800" dirty="0" smtClean="0">
              <a:solidFill>
                <a:srgbClr val="3B3B3B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B3B3B"/>
                </a:solidFill>
              </a:rPr>
              <a:t>Check to ensure discharge pipe is not obstructed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B3B3B"/>
                </a:solidFill>
              </a:rPr>
              <a:t>The unit may be air locked. This pump has an anti-air lock device built in. Clean out the air lock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B3B3B"/>
                </a:solidFill>
              </a:rPr>
              <a:t>Check intake screen for obstructions.</a:t>
            </a:r>
          </a:p>
          <a:p>
            <a:pPr eaLnBrk="1" hangingPunct="1"/>
            <a:endParaRPr lang="en-US" dirty="0" smtClean="0">
              <a:solidFill>
                <a:srgbClr val="3B3B3B"/>
              </a:solidFill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810000"/>
            <a:ext cx="14176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152400" y="5791200"/>
            <a:ext cx="8077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B3B3B"/>
                </a:solidFill>
                <a:latin typeface="Eurostile"/>
              </a:rPr>
              <a:t>CALL 1-888-6PROFLO (</a:t>
            </a:r>
            <a:r>
              <a:rPr lang="en-US" sz="3200" b="1" dirty="0" smtClean="0">
                <a:solidFill>
                  <a:srgbClr val="3B3B3B"/>
                </a:solidFill>
                <a:latin typeface="Eurostile"/>
              </a:rPr>
              <a:t>1-888-677-6356</a:t>
            </a:r>
            <a:r>
              <a:rPr lang="en-US" sz="3200" b="1" dirty="0">
                <a:solidFill>
                  <a:srgbClr val="3B3B3B"/>
                </a:solidFill>
                <a:latin typeface="Eurostile"/>
              </a:rPr>
              <a:t>)</a:t>
            </a:r>
          </a:p>
          <a:p>
            <a:endParaRPr lang="en-US" b="1" dirty="0">
              <a:solidFill>
                <a:srgbClr val="3B3B3B"/>
              </a:solidFill>
              <a:latin typeface="Eurostile"/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578613" y="568452"/>
            <a:ext cx="6126988" cy="461665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all" spc="0" normalizeH="0" baseline="0" noProof="0" smtClean="0">
                <a:ln>
                  <a:noFill/>
                </a:ln>
                <a:solidFill>
                  <a:srgbClr val="5B7687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TROUBLESHOOTING</a:t>
            </a:r>
            <a:endParaRPr kumimoji="0" lang="en-US" sz="3200" b="1" i="0" u="none" strike="noStrike" kern="0" cap="all" spc="0" normalizeH="0" baseline="0" noProof="0" dirty="0">
              <a:ln>
                <a:noFill/>
              </a:ln>
              <a:solidFill>
                <a:srgbClr val="5B7687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228600" y="1219200"/>
            <a:ext cx="8686800" cy="53784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Always keep outside discharge outlet </a:t>
            </a:r>
            <a:r>
              <a:rPr lang="en-US" sz="2800" dirty="0" smtClean="0"/>
              <a:t>clean - Especially </a:t>
            </a:r>
            <a:r>
              <a:rPr lang="en-US" sz="2800" dirty="0" smtClean="0"/>
              <a:t>during winter.</a:t>
            </a:r>
          </a:p>
          <a:p>
            <a:pPr eaLnBrk="1" hangingPunct="1"/>
            <a:r>
              <a:rPr lang="en-US" sz="2800" dirty="0" smtClean="0"/>
              <a:t>Fill sump pit with water every 6 months</a:t>
            </a:r>
          </a:p>
          <a:p>
            <a:pPr eaLnBrk="1" hangingPunct="1"/>
            <a:r>
              <a:rPr lang="en-US" sz="2800" dirty="0" smtClean="0"/>
              <a:t>Check pit for trash, stones and debris monthly</a:t>
            </a:r>
          </a:p>
          <a:p>
            <a:pPr eaLnBrk="1" hangingPunct="1"/>
            <a:r>
              <a:rPr lang="en-US" sz="2800" dirty="0" smtClean="0"/>
              <a:t>After power outage activate pump switch to confirm operation.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SUMP PUMP MAINTENANCE</a:t>
            </a:r>
            <a:b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152400" y="1143000"/>
            <a:ext cx="8839200" cy="5378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 smtClean="0"/>
              <a:t>For sales assistance please call: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 smtClean="0"/>
              <a:t>	</a:t>
            </a:r>
            <a:endParaRPr lang="en-US" sz="2800" dirty="0" smtClean="0"/>
          </a:p>
          <a:p>
            <a:pPr algn="ctr">
              <a:buFont typeface="Wingdings" pitchFamily="2" charset="2"/>
              <a:buNone/>
            </a:pPr>
            <a:r>
              <a:rPr lang="en-US" sz="2800" dirty="0" smtClean="0"/>
              <a:t>1-800-735-4503 </a:t>
            </a:r>
            <a:r>
              <a:rPr lang="en-US" sz="2800" dirty="0" smtClean="0"/>
              <a:t>or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 smtClean="0"/>
              <a:t>	or email: </a:t>
            </a:r>
            <a:r>
              <a:rPr lang="en-US" sz="2800" u="sng" dirty="0" smtClean="0"/>
              <a:t>sales@lincolnproducts.com</a:t>
            </a:r>
          </a:p>
          <a:p>
            <a:pPr algn="ctr">
              <a:buFont typeface="Wingdings" pitchFamily="2" charset="2"/>
              <a:buNone/>
            </a:pPr>
            <a:endParaRPr lang="en-US" sz="2800" dirty="0" smtClean="0"/>
          </a:p>
          <a:p>
            <a:pPr algn="ctr">
              <a:buFont typeface="Wingdings" pitchFamily="2" charset="2"/>
              <a:buNone/>
            </a:pPr>
            <a:r>
              <a:rPr lang="en-US" sz="2800" dirty="0" smtClean="0"/>
              <a:t>For </a:t>
            </a:r>
            <a:r>
              <a:rPr lang="en-US" sz="2800" dirty="0" smtClean="0"/>
              <a:t>operational or warranty assistance </a:t>
            </a:r>
            <a:endParaRPr lang="en-US" sz="2800" dirty="0" smtClean="0"/>
          </a:p>
          <a:p>
            <a:pPr algn="ctr">
              <a:buFont typeface="Wingdings" pitchFamily="2" charset="2"/>
              <a:buNone/>
            </a:pPr>
            <a:r>
              <a:rPr lang="en-US" sz="2800" dirty="0" smtClean="0"/>
              <a:t>please </a:t>
            </a:r>
            <a:r>
              <a:rPr lang="en-US" sz="2800" dirty="0" smtClean="0"/>
              <a:t>call our pump experts: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 smtClean="0"/>
              <a:t>	1-888-6(PROFLO)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4400" dirty="0" smtClean="0"/>
              <a:t>1-888-677-6356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 lvl="1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Lincoln Stocking Cross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228600" y="1219200"/>
          <a:ext cx="8686801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94"/>
                <a:gridCol w="1124336"/>
                <a:gridCol w="2586797"/>
                <a:gridCol w="830194"/>
                <a:gridCol w="940154"/>
                <a:gridCol w="2375126"/>
              </a:tblGrid>
              <a:tr h="387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LP#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Model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Description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LP#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Model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Description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87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236005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PF91025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  <a:cs typeface="Calibri" pitchFamily="34" charset="0"/>
                        </a:rPr>
                        <a:t>1/5HP THERMOPLAS SUB UTIL PUMP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236035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PF92511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Calibri" pitchFamily="34" charset="0"/>
                          <a:cs typeface="Calibri" pitchFamily="34" charset="0"/>
                        </a:rPr>
                        <a:t>1/2HP CI SUMP PUMP SIDE DISCHRG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236010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PF91335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  <a:cs typeface="Calibri" pitchFamily="34" charset="0"/>
                        </a:rPr>
                        <a:t>1/3HP THERMOPLAS SUB UTIL PUMP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236040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PF92333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  <a:cs typeface="Calibri" pitchFamily="34" charset="0"/>
                        </a:rPr>
                        <a:t>1/3HP THERMOPLAS PED SUMP PUMP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236015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PF92260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  <a:cs typeface="Calibri" pitchFamily="34" charset="0"/>
                        </a:rPr>
                        <a:t>1/4HP THERMOPLAS AUTO SUMP PUMP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PF92305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  <a:cs typeface="Calibri" pitchFamily="34" charset="0"/>
                        </a:rPr>
                        <a:t>1/3HP CI EFFLUENT PUMP TETHERED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236017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PF92342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  <a:cs typeface="Calibri" pitchFamily="34" charset="0"/>
                        </a:rPr>
                        <a:t>1/3HP THERMOPLAS AUTO SUMP PUMP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236045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PF93501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  <a:cs typeface="Calibri" pitchFamily="34" charset="0"/>
                        </a:rPr>
                        <a:t>1/2HP CI SEWAGE PUMP W/ FLOAT SWCH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PF92330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  <a:cs typeface="Calibri" pitchFamily="34" charset="0"/>
                        </a:rPr>
                        <a:t>1/3HP THERMOPLAS AUTO SUMP PUMP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236046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PF93511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  <a:cs typeface="Calibri" pitchFamily="34" charset="0"/>
                        </a:rPr>
                        <a:t>1/2HP CI SEWAGE PUMP W/ VERT SWCH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PF92330PB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Calibri" pitchFamily="34" charset="0"/>
                          <a:cs typeface="Calibri" pitchFamily="34" charset="0"/>
                        </a:rPr>
                        <a:t>1/3HP PLAS SUMP PUMP W/ BSE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PF93015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  <a:cs typeface="Calibri" pitchFamily="34" charset="0"/>
                        </a:rPr>
                        <a:t>SMPLX SEW PUMP KIT W/ PF93501 PUMP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PF92370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  <a:cs typeface="Calibri" pitchFamily="34" charset="0"/>
                        </a:rPr>
                        <a:t>1/3HP TPLAS SUMP PUMP TETHERED SWCH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PF93020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  <a:cs typeface="Calibri" pitchFamily="34" charset="0"/>
                        </a:rPr>
                        <a:t>SMPLX SEW PUMP KIT W/ PF93511 PUMP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PF92331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Calibri" pitchFamily="34" charset="0"/>
                          <a:cs typeface="Calibri" pitchFamily="34" charset="0"/>
                        </a:rPr>
                        <a:t>1/3HP CI SUB SUMP PUMP W/ SWCH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236013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  <a:cs typeface="Calibri" pitchFamily="34" charset="0"/>
                        </a:rPr>
                        <a:t>REMOTE LDRY DRN PUMP SYS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236020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PF92341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Calibri" pitchFamily="34" charset="0"/>
                          <a:cs typeface="Calibri" pitchFamily="34" charset="0"/>
                        </a:rPr>
                        <a:t>3/10HP CI SUB SUMP PUMP W/ VERT SWC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PF92941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Calibri" pitchFamily="34" charset="0"/>
                          <a:cs typeface="Calibri" pitchFamily="34" charset="0"/>
                        </a:rPr>
                        <a:t>12V BATRY BU PUMP SYS W/ PF92341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236025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PF92352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  <a:cs typeface="Calibri" pitchFamily="34" charset="0"/>
                        </a:rPr>
                        <a:t>1/3HP CI SUB SUMP PUMP SIDE DISCHRG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PF92952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Calibri" pitchFamily="34" charset="0"/>
                          <a:cs typeface="Calibri" pitchFamily="34" charset="0"/>
                        </a:rPr>
                        <a:t>12V BATRY BU PUMP SYS W/ PF92352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236030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PFTG92352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Calibri" pitchFamily="34" charset="0"/>
                          <a:cs typeface="Calibri" pitchFamily="34" charset="0"/>
                        </a:rPr>
                        <a:t>1/3HP CI SUB SUMP PUMP W/ABS DISC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236060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PF92910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  <a:cs typeface="Calibri" pitchFamily="34" charset="0"/>
                        </a:rPr>
                        <a:t>12V BATRY BU PUMP ONLY KIT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PFTG92352P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  <a:cs typeface="Calibri" pitchFamily="34" charset="0"/>
                        </a:rPr>
                        <a:t>1/3HP CI SUMP PUMP W/ BSE PIPE PVC</a:t>
                      </a:r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126988" cy="461665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PROFLO Pump Comparison</a:t>
            </a:r>
          </a:p>
        </p:txBody>
      </p:sp>
      <p:pic>
        <p:nvPicPr>
          <p:cNvPr id="5124" name="Picture 2" descr="C:\Users\AAC0958\AppData\Local\Microsoft\Windows\Temporary Internet Files\Content.Outlook\0YK0SJHA\pum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74643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PUMP TERMINOLOGY</a:t>
            </a: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228600" y="1143000"/>
            <a:ext cx="8705088" cy="5378450"/>
          </a:xfrm>
        </p:spPr>
        <p:txBody>
          <a:bodyPr/>
          <a:lstStyle/>
          <a:p>
            <a:pPr eaLnBrk="1" hangingPunct="1"/>
            <a:r>
              <a:rPr lang="en-US" sz="2600" dirty="0" smtClean="0">
                <a:solidFill>
                  <a:srgbClr val="3B3B3B"/>
                </a:solidFill>
              </a:rPr>
              <a:t>Pump Head </a:t>
            </a:r>
            <a:r>
              <a:rPr lang="en-US" sz="1600" dirty="0" smtClean="0">
                <a:solidFill>
                  <a:srgbClr val="3B3B3B"/>
                </a:solidFill>
              </a:rPr>
              <a:t>- refers to how high a pump will vertically lift water.</a:t>
            </a:r>
          </a:p>
          <a:p>
            <a:pPr eaLnBrk="1" hangingPunct="1"/>
            <a:r>
              <a:rPr lang="en-US" sz="2600" dirty="0" smtClean="0">
                <a:solidFill>
                  <a:srgbClr val="3B3B3B"/>
                </a:solidFill>
              </a:rPr>
              <a:t>Split Capacitor Motors </a:t>
            </a:r>
            <a:r>
              <a:rPr lang="en-US" sz="1600" dirty="0" smtClean="0">
                <a:solidFill>
                  <a:srgbClr val="3B3B3B"/>
                </a:solidFill>
              </a:rPr>
              <a:t>- Used in all PROFLO Pumps feature dual ball bearings and require less amp draw therefore run cooler and last longer.</a:t>
            </a:r>
            <a:endParaRPr lang="en-US" sz="2800" dirty="0" smtClean="0">
              <a:solidFill>
                <a:srgbClr val="3B3B3B"/>
              </a:solidFill>
            </a:endParaRPr>
          </a:p>
          <a:p>
            <a:pPr eaLnBrk="1" hangingPunct="1"/>
            <a:r>
              <a:rPr lang="en-US" sz="2600" dirty="0" smtClean="0">
                <a:solidFill>
                  <a:srgbClr val="3B3B3B"/>
                </a:solidFill>
              </a:rPr>
              <a:t>GPMs</a:t>
            </a:r>
            <a:r>
              <a:rPr lang="en-US" sz="2800" dirty="0" smtClean="0">
                <a:solidFill>
                  <a:srgbClr val="3B3B3B"/>
                </a:solidFill>
              </a:rPr>
              <a:t> </a:t>
            </a:r>
            <a:r>
              <a:rPr lang="en-US" sz="1600" dirty="0" smtClean="0">
                <a:solidFill>
                  <a:srgbClr val="3B3B3B"/>
                </a:solidFill>
              </a:rPr>
              <a:t>- Gallons per Minute. How many gallons are pumped out of a basin per minute.</a:t>
            </a:r>
          </a:p>
          <a:p>
            <a:pPr eaLnBrk="1" hangingPunct="1"/>
            <a:r>
              <a:rPr lang="en-US" sz="2600" dirty="0" smtClean="0">
                <a:solidFill>
                  <a:srgbClr val="3B3B3B"/>
                </a:solidFill>
              </a:rPr>
              <a:t>Solids Handling </a:t>
            </a:r>
            <a:r>
              <a:rPr lang="en-US" sz="1600" dirty="0" smtClean="0">
                <a:solidFill>
                  <a:srgbClr val="3B3B3B"/>
                </a:solidFill>
              </a:rPr>
              <a:t>- The size of solids a pump can pass.</a:t>
            </a:r>
          </a:p>
          <a:p>
            <a:pPr eaLnBrk="1" hangingPunct="1"/>
            <a:r>
              <a:rPr lang="en-US" sz="2600" dirty="0" smtClean="0">
                <a:solidFill>
                  <a:srgbClr val="3B3B3B"/>
                </a:solidFill>
              </a:rPr>
              <a:t>Discharge size </a:t>
            </a:r>
            <a:r>
              <a:rPr lang="en-US" sz="1600" dirty="0" smtClean="0">
                <a:solidFill>
                  <a:srgbClr val="3B3B3B"/>
                </a:solidFill>
              </a:rPr>
              <a:t>-  Determines the pipe size required for the pump to discharge the water or sewage</a:t>
            </a:r>
          </a:p>
          <a:p>
            <a:pPr eaLnBrk="1" hangingPunct="1"/>
            <a:r>
              <a:rPr lang="en-US" sz="2600" dirty="0" smtClean="0">
                <a:solidFill>
                  <a:srgbClr val="3B3B3B"/>
                </a:solidFill>
              </a:rPr>
              <a:t>Impeller</a:t>
            </a:r>
            <a:r>
              <a:rPr lang="en-US" sz="2800" dirty="0" smtClean="0">
                <a:solidFill>
                  <a:srgbClr val="3B3B3B"/>
                </a:solidFill>
              </a:rPr>
              <a:t> </a:t>
            </a:r>
            <a:r>
              <a:rPr lang="en-US" sz="1600" dirty="0" smtClean="0">
                <a:solidFill>
                  <a:srgbClr val="3B3B3B"/>
                </a:solidFill>
              </a:rPr>
              <a:t>-  Is a rotor blade positioned near the bottom of the pump which creates the process of water movement and subsequent water removal.</a:t>
            </a:r>
          </a:p>
          <a:p>
            <a:pPr eaLnBrk="1" hangingPunct="1"/>
            <a:r>
              <a:rPr lang="en-US" sz="2800" dirty="0" smtClean="0">
                <a:solidFill>
                  <a:srgbClr val="3B3B3B"/>
                </a:solidFill>
              </a:rPr>
              <a:t>Housing/Base </a:t>
            </a:r>
            <a:r>
              <a:rPr lang="en-US" sz="1600" dirty="0" smtClean="0">
                <a:solidFill>
                  <a:srgbClr val="3B3B3B"/>
                </a:solidFill>
              </a:rPr>
              <a:t>- The housing is the material of the top half of the pump. The base is the lower portion. All PROFLO Cast Iron pumps have cast iron housings and bases.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UNIQUE FEATURES OF PROFLO PUMPS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381000" y="1447800"/>
            <a:ext cx="8285988" cy="4387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Underwriters Laboratories (UL) Listed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Split Capacitor Motors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Double O-Ring Seals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SS Jacketed Double Lip Shaft Seals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Solid Copper Windings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7" descr="pf91025 (Small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743200"/>
            <a:ext cx="167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pf91335 (Custom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0493" y="4267200"/>
            <a:ext cx="162709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Proflo utility pumps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228600" y="1905000"/>
            <a:ext cx="86106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Continuous duty, </a:t>
            </a:r>
            <a:r>
              <a:rPr lang="en-US" sz="2500" dirty="0" smtClean="0"/>
              <a:t>thermally protected </a:t>
            </a:r>
            <a:r>
              <a:rPr lang="en-US" sz="2500" dirty="0" smtClean="0"/>
              <a:t>split capacitor motors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Pump will lift water over </a:t>
            </a:r>
            <a:r>
              <a:rPr lang="en-US" sz="2500" dirty="0" smtClean="0"/>
              <a:t>25'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Low suction clearance - pumps </a:t>
            </a:r>
            <a:r>
              <a:rPr lang="en-US" sz="2500" dirty="0" smtClean="0"/>
              <a:t>to 1/8" </a:t>
            </a:r>
            <a:r>
              <a:rPr lang="en-US" sz="2500" dirty="0" smtClean="0"/>
              <a:t>of the floor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Pre fitted with garden hose adapter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Sleek design allows pump to fit in </a:t>
            </a:r>
            <a:r>
              <a:rPr lang="en-US" sz="2500" dirty="0" smtClean="0"/>
              <a:t>a 6" opening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For basic ground water removal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381000" y="9906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ile"/>
              </a:rPr>
              <a:t>236005/PF91025</a:t>
            </a:r>
            <a:r>
              <a:rPr lang="en-US" dirty="0" smtClean="0">
                <a:latin typeface="Eurostile"/>
              </a:rPr>
              <a:t> </a:t>
            </a:r>
            <a:r>
              <a:rPr lang="en-US" dirty="0">
                <a:latin typeface="Eurostile"/>
              </a:rPr>
              <a:t>- 1/5HP THERMOPLAS SUB UTILITY </a:t>
            </a:r>
            <a:r>
              <a:rPr lang="en-US" sz="2000" dirty="0">
                <a:latin typeface="Eurostile"/>
              </a:rPr>
              <a:t>PUMP </a:t>
            </a:r>
            <a:endParaRPr lang="en-US" sz="2000" b="1" dirty="0">
              <a:latin typeface="Eurostile"/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381000" y="1447800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ile"/>
              </a:rPr>
              <a:t>236010/PF91335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Eurostile"/>
              </a:rPr>
              <a:t>-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urostile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Eurostile"/>
              </a:rPr>
              <a:t>1/3HP THERMOPLAS SUB UTILITY PUMP</a:t>
            </a:r>
            <a:endParaRPr lang="en-US" dirty="0">
              <a:latin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Proflo sump pumps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23" name="Rectangle 14"/>
          <p:cNvSpPr>
            <a:spLocks noGrp="1" noChangeArrowheads="1"/>
          </p:cNvSpPr>
          <p:nvPr>
            <p:ph type="body" sz="quarter" idx="15"/>
          </p:nvPr>
        </p:nvSpPr>
        <p:spPr>
          <a:xfrm>
            <a:off x="228600" y="990600"/>
            <a:ext cx="8686800" cy="537845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Split Capacitor Motors for low amp draw and cooler </a:t>
            </a:r>
            <a:r>
              <a:rPr lang="en-US" sz="2800" dirty="0" smtClean="0"/>
              <a:t>operation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Side and bottom intake for clog resistant suction</a:t>
            </a:r>
          </a:p>
          <a:p>
            <a:pPr eaLnBrk="1" hangingPunct="1"/>
            <a:r>
              <a:rPr lang="en-US" sz="2800" dirty="0" smtClean="0"/>
              <a:t>Vertical or tethered float switches available with piggy back plug included</a:t>
            </a:r>
          </a:p>
          <a:p>
            <a:pPr eaLnBrk="1" hangingPunct="1"/>
            <a:r>
              <a:rPr lang="en-US" sz="2800" dirty="0" smtClean="0"/>
              <a:t>Cast Iron and Thermoplastic designs available</a:t>
            </a:r>
          </a:p>
          <a:p>
            <a:pPr eaLnBrk="1" hangingPunct="1"/>
            <a:r>
              <a:rPr lang="en-US" sz="2800" dirty="0" smtClean="0"/>
              <a:t>Pump will lift water over 25’ vertical height</a:t>
            </a:r>
          </a:p>
          <a:p>
            <a:pPr eaLnBrk="1" hangingPunct="1"/>
            <a:r>
              <a:rPr lang="en-US" sz="2800" dirty="0" smtClean="0"/>
              <a:t>For basic ground water removal</a:t>
            </a:r>
          </a:p>
        </p:txBody>
      </p:sp>
      <p:pic>
        <p:nvPicPr>
          <p:cNvPr id="9221" name="Picture 9" descr="pf92342 (Custom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128"/>
          <a:stretch>
            <a:fillRect/>
          </a:stretch>
        </p:blipFill>
        <p:spPr bwMode="auto">
          <a:xfrm>
            <a:off x="5791200" y="4495800"/>
            <a:ext cx="15017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pftg92352p"/>
          <p:cNvPicPr>
            <a:picLocks noChangeAspect="1" noChangeArrowheads="1"/>
          </p:cNvPicPr>
          <p:nvPr/>
        </p:nvPicPr>
        <p:blipFill>
          <a:blip r:embed="rId4" cstate="print"/>
          <a:srcRect l="9677" t="22917" r="12903"/>
          <a:stretch>
            <a:fillRect/>
          </a:stretch>
        </p:blipFill>
        <p:spPr bwMode="auto">
          <a:xfrm>
            <a:off x="7239000" y="4038600"/>
            <a:ext cx="168051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PROFLO SUMP PUMPS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81000" y="1066800"/>
            <a:ext cx="8285988" cy="3200400"/>
          </a:xfrm>
        </p:spPr>
        <p:txBody>
          <a:bodyPr/>
          <a:lstStyle/>
          <a:p>
            <a:r>
              <a:rPr lang="en-US" sz="2000" b="1" dirty="0" smtClean="0"/>
              <a:t>236020/PF92341</a:t>
            </a:r>
            <a:r>
              <a:rPr lang="en-US" sz="2000" dirty="0" smtClean="0"/>
              <a:t>   3/10 HP Cast Iron submersible sump pump with side discharge, vertical float and 10’ cord.  Pumps up to 46 GPM</a:t>
            </a:r>
            <a:r>
              <a:rPr lang="en-US" sz="2000" b="1" dirty="0" smtClean="0"/>
              <a:t>.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236025/PF92352</a:t>
            </a:r>
            <a:r>
              <a:rPr lang="en-US" sz="2000" dirty="0" smtClean="0"/>
              <a:t>   1/3 HP Cast Iron submersible sump pump with side discharge, vertical float and 10’ cord.  Pumps up to 60 GPM.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236035/PF92511</a:t>
            </a:r>
            <a:r>
              <a:rPr lang="en-US" sz="2000" dirty="0" smtClean="0"/>
              <a:t>  1/2 HP Cast Iron submersible sump pump with side discharge, vertical switch and 10’ cord.  Pumps up to 70 GPM</a:t>
            </a:r>
            <a:r>
              <a:rPr lang="en-US" sz="2000" b="1" dirty="0" smtClean="0"/>
              <a:t>.</a:t>
            </a:r>
            <a:r>
              <a:rPr lang="en-US" sz="2000" dirty="0" smtClean="0"/>
              <a:t>   </a:t>
            </a:r>
          </a:p>
          <a:p>
            <a:endParaRPr lang="en-US" dirty="0"/>
          </a:p>
        </p:txBody>
      </p:sp>
      <p:pic>
        <p:nvPicPr>
          <p:cNvPr id="10247" name="Picture 11" descr="PF92352 new han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267200"/>
            <a:ext cx="13065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2" descr="pf92511 new hand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343400"/>
            <a:ext cx="13017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3" descr="PF923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419600"/>
            <a:ext cx="132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1534</TotalTime>
  <Words>1499</Words>
  <Application>Microsoft Office PowerPoint</Application>
  <PresentationFormat>On-screen Show (4:3)</PresentationFormat>
  <Paragraphs>304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Theme1</vt:lpstr>
      <vt:lpstr>Slide 1</vt:lpstr>
      <vt:lpstr>Types of PROFLO Pumps </vt:lpstr>
      <vt:lpstr>Lincoln Stocking Cross</vt:lpstr>
      <vt:lpstr>PROFLO Pump Comparison</vt:lpstr>
      <vt:lpstr>PUMP TERMINOLOGY</vt:lpstr>
      <vt:lpstr>UNIQUE FEATURES OF PROFLO PUMPS</vt:lpstr>
      <vt:lpstr>Proflo utility pumps</vt:lpstr>
      <vt:lpstr>Proflo sump pumps</vt:lpstr>
      <vt:lpstr>PROFLO SUMP PUMPS</vt:lpstr>
      <vt:lpstr>Proflo sump pumps - thermoplastic</vt:lpstr>
      <vt:lpstr>PROFLO EFFLUENT PUMPS</vt:lpstr>
      <vt:lpstr>PROFLO SEWAGE PUMPS</vt:lpstr>
      <vt:lpstr>Slide 13</vt:lpstr>
      <vt:lpstr>Remote sink drain kit</vt:lpstr>
      <vt:lpstr>Battery backup pumps</vt:lpstr>
      <vt:lpstr>Battery backup pumps</vt:lpstr>
      <vt:lpstr>Battery specification compatibility</vt:lpstr>
      <vt:lpstr>PROFLO PUMP QUALITY ASSURANCE STEPS</vt:lpstr>
      <vt:lpstr>PROFLO PUMP WARRANTY AND RETURN INFORMATION</vt:lpstr>
      <vt:lpstr>troubleshooting</vt:lpstr>
      <vt:lpstr>TROUBLESHOOTING</vt:lpstr>
      <vt:lpstr>Slide 22</vt:lpstr>
      <vt:lpstr>SUMP PUMP MAINTENANCE </vt:lpstr>
      <vt:lpstr>Slide 24</vt:lpstr>
    </vt:vector>
  </TitlesOfParts>
  <Company>Ferguson Enterprises,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Lisa Preston</cp:lastModifiedBy>
  <cp:revision>108</cp:revision>
  <dcterms:created xsi:type="dcterms:W3CDTF">2010-01-12T18:58:21Z</dcterms:created>
  <dcterms:modified xsi:type="dcterms:W3CDTF">2015-10-30T23:03:45Z</dcterms:modified>
</cp:coreProperties>
</file>